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2" r:id="rId6"/>
    <p:sldId id="260" r:id="rId7"/>
    <p:sldId id="263" r:id="rId8"/>
    <p:sldId id="265" r:id="rId9"/>
    <p:sldId id="276" r:id="rId10"/>
    <p:sldId id="277" r:id="rId11"/>
    <p:sldId id="278" r:id="rId12"/>
    <p:sldId id="261" r:id="rId13"/>
    <p:sldId id="279" r:id="rId14"/>
    <p:sldId id="282" r:id="rId15"/>
    <p:sldId id="266" r:id="rId16"/>
    <p:sldId id="267" r:id="rId17"/>
    <p:sldId id="283" r:id="rId18"/>
    <p:sldId id="286" r:id="rId19"/>
    <p:sldId id="273" r:id="rId2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994"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860CED-28D3-4BCA-B0E6-9948C71C79E8}"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36EB7052-EE72-44CB-B710-98761473CD41}">
      <dgm:prSet/>
      <dgm:spPr/>
      <dgm:t>
        <a:bodyPr/>
        <a:lstStyle/>
        <a:p>
          <a:r>
            <a:rPr lang="en-US"/>
            <a:t>Introduction</a:t>
          </a:r>
        </a:p>
      </dgm:t>
    </dgm:pt>
    <dgm:pt modelId="{97964B67-814A-48BE-BB4D-0AA7AB341450}" type="parTrans" cxnId="{901BB96A-C4EB-4D73-84F4-97065F23FB12}">
      <dgm:prSet/>
      <dgm:spPr/>
      <dgm:t>
        <a:bodyPr/>
        <a:lstStyle/>
        <a:p>
          <a:endParaRPr lang="en-US"/>
        </a:p>
      </dgm:t>
    </dgm:pt>
    <dgm:pt modelId="{C4B3AD66-40D0-46CD-8063-2686C6A4EC7D}" type="sibTrans" cxnId="{901BB96A-C4EB-4D73-84F4-97065F23FB12}">
      <dgm:prSet/>
      <dgm:spPr/>
      <dgm:t>
        <a:bodyPr/>
        <a:lstStyle/>
        <a:p>
          <a:endParaRPr lang="en-US"/>
        </a:p>
      </dgm:t>
    </dgm:pt>
    <dgm:pt modelId="{01EC2BCA-F44D-49B7-A124-25E3D4627140}">
      <dgm:prSet/>
      <dgm:spPr/>
      <dgm:t>
        <a:bodyPr/>
        <a:lstStyle/>
        <a:p>
          <a:r>
            <a:rPr lang="en-US"/>
            <a:t>Problem statement</a:t>
          </a:r>
        </a:p>
      </dgm:t>
    </dgm:pt>
    <dgm:pt modelId="{BD2032CD-35BD-4587-95B6-60AADA4A77C0}" type="parTrans" cxnId="{A973EEB9-CA23-4B88-9CA0-94F318081742}">
      <dgm:prSet/>
      <dgm:spPr/>
      <dgm:t>
        <a:bodyPr/>
        <a:lstStyle/>
        <a:p>
          <a:endParaRPr lang="en-US"/>
        </a:p>
      </dgm:t>
    </dgm:pt>
    <dgm:pt modelId="{E270512A-B75E-450C-A3FD-63C27E0F53DD}" type="sibTrans" cxnId="{A973EEB9-CA23-4B88-9CA0-94F318081742}">
      <dgm:prSet/>
      <dgm:spPr/>
      <dgm:t>
        <a:bodyPr/>
        <a:lstStyle/>
        <a:p>
          <a:endParaRPr lang="en-US"/>
        </a:p>
      </dgm:t>
    </dgm:pt>
    <dgm:pt modelId="{136A0CD9-C8FE-4276-BE1C-E4EF2547F477}">
      <dgm:prSet/>
      <dgm:spPr/>
      <dgm:t>
        <a:bodyPr/>
        <a:lstStyle/>
        <a:p>
          <a:r>
            <a:rPr lang="en-US"/>
            <a:t>Data summary</a:t>
          </a:r>
        </a:p>
      </dgm:t>
    </dgm:pt>
    <dgm:pt modelId="{C01F31E7-D90E-4F14-9715-8BAE0D609022}" type="parTrans" cxnId="{57A77C7E-EE90-4AF4-A3DF-40B5C77E4209}">
      <dgm:prSet/>
      <dgm:spPr/>
      <dgm:t>
        <a:bodyPr/>
        <a:lstStyle/>
        <a:p>
          <a:endParaRPr lang="en-US"/>
        </a:p>
      </dgm:t>
    </dgm:pt>
    <dgm:pt modelId="{23684BB0-1108-49ED-8EF1-F9C1D16DA36E}" type="sibTrans" cxnId="{57A77C7E-EE90-4AF4-A3DF-40B5C77E4209}">
      <dgm:prSet/>
      <dgm:spPr/>
      <dgm:t>
        <a:bodyPr/>
        <a:lstStyle/>
        <a:p>
          <a:endParaRPr lang="en-US"/>
        </a:p>
      </dgm:t>
    </dgm:pt>
    <dgm:pt modelId="{45F8F848-0CA7-47FE-BF06-0CFDC746F9EA}">
      <dgm:prSet/>
      <dgm:spPr/>
      <dgm:t>
        <a:bodyPr/>
        <a:lstStyle/>
        <a:p>
          <a:r>
            <a:rPr lang="en-US"/>
            <a:t>Exploratory Data Analysis (EDA)</a:t>
          </a:r>
        </a:p>
      </dgm:t>
    </dgm:pt>
    <dgm:pt modelId="{55DCB86E-5F43-46D8-A298-AF22AC448923}" type="parTrans" cxnId="{1A05C749-1879-4C75-BDAA-BAAF8BFEE39D}">
      <dgm:prSet/>
      <dgm:spPr/>
      <dgm:t>
        <a:bodyPr/>
        <a:lstStyle/>
        <a:p>
          <a:endParaRPr lang="en-US"/>
        </a:p>
      </dgm:t>
    </dgm:pt>
    <dgm:pt modelId="{DAA3C3EA-E10B-469C-83EA-3730F5516F2B}" type="sibTrans" cxnId="{1A05C749-1879-4C75-BDAA-BAAF8BFEE39D}">
      <dgm:prSet/>
      <dgm:spPr/>
      <dgm:t>
        <a:bodyPr/>
        <a:lstStyle/>
        <a:p>
          <a:endParaRPr lang="en-US"/>
        </a:p>
      </dgm:t>
    </dgm:pt>
    <dgm:pt modelId="{86FFB290-5AB1-484D-9B42-4D4B206A18C5}">
      <dgm:prSet/>
      <dgm:spPr/>
      <dgm:t>
        <a:bodyPr/>
        <a:lstStyle/>
        <a:p>
          <a:r>
            <a:rPr lang="en-US"/>
            <a:t>Feature Engineering &amp; Selection</a:t>
          </a:r>
        </a:p>
      </dgm:t>
    </dgm:pt>
    <dgm:pt modelId="{FC5DE1A9-514E-45F7-A663-558D6AB661FA}" type="parTrans" cxnId="{CEA8985D-85D0-4B6B-8790-1D7D3C1996D5}">
      <dgm:prSet/>
      <dgm:spPr/>
      <dgm:t>
        <a:bodyPr/>
        <a:lstStyle/>
        <a:p>
          <a:endParaRPr lang="en-US"/>
        </a:p>
      </dgm:t>
    </dgm:pt>
    <dgm:pt modelId="{85015820-1BDF-427A-99A7-417D73FD6C3B}" type="sibTrans" cxnId="{CEA8985D-85D0-4B6B-8790-1D7D3C1996D5}">
      <dgm:prSet/>
      <dgm:spPr/>
      <dgm:t>
        <a:bodyPr/>
        <a:lstStyle/>
        <a:p>
          <a:endParaRPr lang="en-US"/>
        </a:p>
      </dgm:t>
    </dgm:pt>
    <dgm:pt modelId="{A58F8CF3-EE83-4920-BE87-641286AC2CBE}">
      <dgm:prSet/>
      <dgm:spPr/>
      <dgm:t>
        <a:bodyPr/>
        <a:lstStyle/>
        <a:p>
          <a:r>
            <a:rPr lang="en-US"/>
            <a:t>Building and Evaluating Model</a:t>
          </a:r>
        </a:p>
      </dgm:t>
    </dgm:pt>
    <dgm:pt modelId="{FA411CE7-70A6-40F3-9C39-0DC8FFDC524C}" type="parTrans" cxnId="{F5330295-F397-4FD0-B880-C8DE1F2C5F6C}">
      <dgm:prSet/>
      <dgm:spPr/>
      <dgm:t>
        <a:bodyPr/>
        <a:lstStyle/>
        <a:p>
          <a:endParaRPr lang="en-US"/>
        </a:p>
      </dgm:t>
    </dgm:pt>
    <dgm:pt modelId="{15E1C794-13F8-4215-AA71-5A498C6B0C38}" type="sibTrans" cxnId="{F5330295-F397-4FD0-B880-C8DE1F2C5F6C}">
      <dgm:prSet/>
      <dgm:spPr/>
      <dgm:t>
        <a:bodyPr/>
        <a:lstStyle/>
        <a:p>
          <a:endParaRPr lang="en-US"/>
        </a:p>
      </dgm:t>
    </dgm:pt>
    <dgm:pt modelId="{CA5C70FA-7BA4-4CCD-9FF4-4A16EA863451}">
      <dgm:prSet/>
      <dgm:spPr/>
      <dgm:t>
        <a:bodyPr/>
        <a:lstStyle/>
        <a:p>
          <a:r>
            <a:rPr lang="en-US"/>
            <a:t>Conclusion</a:t>
          </a:r>
        </a:p>
      </dgm:t>
    </dgm:pt>
    <dgm:pt modelId="{6A6A6D37-7CF9-48B7-89F4-8D0662FCC815}" type="parTrans" cxnId="{099464D9-3982-42FC-95E1-C419A722E12F}">
      <dgm:prSet/>
      <dgm:spPr/>
      <dgm:t>
        <a:bodyPr/>
        <a:lstStyle/>
        <a:p>
          <a:endParaRPr lang="en-US"/>
        </a:p>
      </dgm:t>
    </dgm:pt>
    <dgm:pt modelId="{0840406A-C93C-4CC9-AC3A-52BA3F792C27}" type="sibTrans" cxnId="{099464D9-3982-42FC-95E1-C419A722E12F}">
      <dgm:prSet/>
      <dgm:spPr/>
      <dgm:t>
        <a:bodyPr/>
        <a:lstStyle/>
        <a:p>
          <a:endParaRPr lang="en-US"/>
        </a:p>
      </dgm:t>
    </dgm:pt>
    <dgm:pt modelId="{94DB1432-5EE5-42B2-AA61-3FAE06658227}" type="pres">
      <dgm:prSet presAssocID="{7F860CED-28D3-4BCA-B0E6-9948C71C79E8}" presName="linear" presStyleCnt="0">
        <dgm:presLayoutVars>
          <dgm:dir/>
          <dgm:animLvl val="lvl"/>
          <dgm:resizeHandles val="exact"/>
        </dgm:presLayoutVars>
      </dgm:prSet>
      <dgm:spPr/>
    </dgm:pt>
    <dgm:pt modelId="{B464D825-DBED-4AD5-9ECE-59F958A7D3CD}" type="pres">
      <dgm:prSet presAssocID="{36EB7052-EE72-44CB-B710-98761473CD41}" presName="parentLin" presStyleCnt="0"/>
      <dgm:spPr/>
    </dgm:pt>
    <dgm:pt modelId="{459817F9-0390-4733-A3E2-93C0914D3FEF}" type="pres">
      <dgm:prSet presAssocID="{36EB7052-EE72-44CB-B710-98761473CD41}" presName="parentLeftMargin" presStyleLbl="node1" presStyleIdx="0" presStyleCnt="7"/>
      <dgm:spPr/>
    </dgm:pt>
    <dgm:pt modelId="{3DB4D3BD-0C1E-4B68-9D3D-0A53BFA1D777}" type="pres">
      <dgm:prSet presAssocID="{36EB7052-EE72-44CB-B710-98761473CD41}" presName="parentText" presStyleLbl="node1" presStyleIdx="0" presStyleCnt="7">
        <dgm:presLayoutVars>
          <dgm:chMax val="0"/>
          <dgm:bulletEnabled val="1"/>
        </dgm:presLayoutVars>
      </dgm:prSet>
      <dgm:spPr/>
    </dgm:pt>
    <dgm:pt modelId="{46CA9B52-DCBC-4CA4-BB94-353D64598642}" type="pres">
      <dgm:prSet presAssocID="{36EB7052-EE72-44CB-B710-98761473CD41}" presName="negativeSpace" presStyleCnt="0"/>
      <dgm:spPr/>
    </dgm:pt>
    <dgm:pt modelId="{50FBB0AB-8F86-444E-9C58-A27C5D30E7BB}" type="pres">
      <dgm:prSet presAssocID="{36EB7052-EE72-44CB-B710-98761473CD41}" presName="childText" presStyleLbl="conFgAcc1" presStyleIdx="0" presStyleCnt="7">
        <dgm:presLayoutVars>
          <dgm:bulletEnabled val="1"/>
        </dgm:presLayoutVars>
      </dgm:prSet>
      <dgm:spPr/>
    </dgm:pt>
    <dgm:pt modelId="{4B94F341-6606-4F32-A002-766251CC0B2A}" type="pres">
      <dgm:prSet presAssocID="{C4B3AD66-40D0-46CD-8063-2686C6A4EC7D}" presName="spaceBetweenRectangles" presStyleCnt="0"/>
      <dgm:spPr/>
    </dgm:pt>
    <dgm:pt modelId="{0C18DFAE-8303-4917-8371-2DB8BA36B730}" type="pres">
      <dgm:prSet presAssocID="{01EC2BCA-F44D-49B7-A124-25E3D4627140}" presName="parentLin" presStyleCnt="0"/>
      <dgm:spPr/>
    </dgm:pt>
    <dgm:pt modelId="{E49024D9-BB72-4FA8-B59E-18436E6A33D0}" type="pres">
      <dgm:prSet presAssocID="{01EC2BCA-F44D-49B7-A124-25E3D4627140}" presName="parentLeftMargin" presStyleLbl="node1" presStyleIdx="0" presStyleCnt="7"/>
      <dgm:spPr/>
    </dgm:pt>
    <dgm:pt modelId="{271634CC-5827-4F7E-89A1-570A094BFE23}" type="pres">
      <dgm:prSet presAssocID="{01EC2BCA-F44D-49B7-A124-25E3D4627140}" presName="parentText" presStyleLbl="node1" presStyleIdx="1" presStyleCnt="7">
        <dgm:presLayoutVars>
          <dgm:chMax val="0"/>
          <dgm:bulletEnabled val="1"/>
        </dgm:presLayoutVars>
      </dgm:prSet>
      <dgm:spPr/>
    </dgm:pt>
    <dgm:pt modelId="{750D2985-5CE2-4369-8354-CE8527710CC8}" type="pres">
      <dgm:prSet presAssocID="{01EC2BCA-F44D-49B7-A124-25E3D4627140}" presName="negativeSpace" presStyleCnt="0"/>
      <dgm:spPr/>
    </dgm:pt>
    <dgm:pt modelId="{5356F623-705B-4EC8-8754-80B65A54F82A}" type="pres">
      <dgm:prSet presAssocID="{01EC2BCA-F44D-49B7-A124-25E3D4627140}" presName="childText" presStyleLbl="conFgAcc1" presStyleIdx="1" presStyleCnt="7">
        <dgm:presLayoutVars>
          <dgm:bulletEnabled val="1"/>
        </dgm:presLayoutVars>
      </dgm:prSet>
      <dgm:spPr/>
    </dgm:pt>
    <dgm:pt modelId="{16C88F88-716B-42F8-9342-7FEB93B8B543}" type="pres">
      <dgm:prSet presAssocID="{E270512A-B75E-450C-A3FD-63C27E0F53DD}" presName="spaceBetweenRectangles" presStyleCnt="0"/>
      <dgm:spPr/>
    </dgm:pt>
    <dgm:pt modelId="{D4FA8162-3261-40A3-B394-79FC3D439179}" type="pres">
      <dgm:prSet presAssocID="{136A0CD9-C8FE-4276-BE1C-E4EF2547F477}" presName="parentLin" presStyleCnt="0"/>
      <dgm:spPr/>
    </dgm:pt>
    <dgm:pt modelId="{9515148C-8008-41B9-A4B6-F6D741564584}" type="pres">
      <dgm:prSet presAssocID="{136A0CD9-C8FE-4276-BE1C-E4EF2547F477}" presName="parentLeftMargin" presStyleLbl="node1" presStyleIdx="1" presStyleCnt="7"/>
      <dgm:spPr/>
    </dgm:pt>
    <dgm:pt modelId="{02A2BCEA-14CB-4796-B574-F2A57037B427}" type="pres">
      <dgm:prSet presAssocID="{136A0CD9-C8FE-4276-BE1C-E4EF2547F477}" presName="parentText" presStyleLbl="node1" presStyleIdx="2" presStyleCnt="7">
        <dgm:presLayoutVars>
          <dgm:chMax val="0"/>
          <dgm:bulletEnabled val="1"/>
        </dgm:presLayoutVars>
      </dgm:prSet>
      <dgm:spPr/>
    </dgm:pt>
    <dgm:pt modelId="{5BF9198E-C80E-4C9E-A5BB-040C2BA557C3}" type="pres">
      <dgm:prSet presAssocID="{136A0CD9-C8FE-4276-BE1C-E4EF2547F477}" presName="negativeSpace" presStyleCnt="0"/>
      <dgm:spPr/>
    </dgm:pt>
    <dgm:pt modelId="{1A49273C-1B0C-4A56-BE67-D62DF73F5001}" type="pres">
      <dgm:prSet presAssocID="{136A0CD9-C8FE-4276-BE1C-E4EF2547F477}" presName="childText" presStyleLbl="conFgAcc1" presStyleIdx="2" presStyleCnt="7">
        <dgm:presLayoutVars>
          <dgm:bulletEnabled val="1"/>
        </dgm:presLayoutVars>
      </dgm:prSet>
      <dgm:spPr/>
    </dgm:pt>
    <dgm:pt modelId="{8BAC59F8-E691-4A96-9144-4BB0690E6DF5}" type="pres">
      <dgm:prSet presAssocID="{23684BB0-1108-49ED-8EF1-F9C1D16DA36E}" presName="spaceBetweenRectangles" presStyleCnt="0"/>
      <dgm:spPr/>
    </dgm:pt>
    <dgm:pt modelId="{F2B95526-E0AB-4257-BA10-7115EF046DCE}" type="pres">
      <dgm:prSet presAssocID="{45F8F848-0CA7-47FE-BF06-0CFDC746F9EA}" presName="parentLin" presStyleCnt="0"/>
      <dgm:spPr/>
    </dgm:pt>
    <dgm:pt modelId="{52CE5960-2C61-41D6-8A98-408A23973998}" type="pres">
      <dgm:prSet presAssocID="{45F8F848-0CA7-47FE-BF06-0CFDC746F9EA}" presName="parentLeftMargin" presStyleLbl="node1" presStyleIdx="2" presStyleCnt="7"/>
      <dgm:spPr/>
    </dgm:pt>
    <dgm:pt modelId="{93629DC5-1D6D-44C4-A9C2-18063148C01E}" type="pres">
      <dgm:prSet presAssocID="{45F8F848-0CA7-47FE-BF06-0CFDC746F9EA}" presName="parentText" presStyleLbl="node1" presStyleIdx="3" presStyleCnt="7">
        <dgm:presLayoutVars>
          <dgm:chMax val="0"/>
          <dgm:bulletEnabled val="1"/>
        </dgm:presLayoutVars>
      </dgm:prSet>
      <dgm:spPr/>
    </dgm:pt>
    <dgm:pt modelId="{0B62EA07-183C-4458-B21D-3947EAF467BD}" type="pres">
      <dgm:prSet presAssocID="{45F8F848-0CA7-47FE-BF06-0CFDC746F9EA}" presName="negativeSpace" presStyleCnt="0"/>
      <dgm:spPr/>
    </dgm:pt>
    <dgm:pt modelId="{D6B8A603-ACD6-4A7F-84C2-DB9A3E8AF363}" type="pres">
      <dgm:prSet presAssocID="{45F8F848-0CA7-47FE-BF06-0CFDC746F9EA}" presName="childText" presStyleLbl="conFgAcc1" presStyleIdx="3" presStyleCnt="7">
        <dgm:presLayoutVars>
          <dgm:bulletEnabled val="1"/>
        </dgm:presLayoutVars>
      </dgm:prSet>
      <dgm:spPr/>
    </dgm:pt>
    <dgm:pt modelId="{A59B6252-9483-42D5-A1C2-3A535EDCC753}" type="pres">
      <dgm:prSet presAssocID="{DAA3C3EA-E10B-469C-83EA-3730F5516F2B}" presName="spaceBetweenRectangles" presStyleCnt="0"/>
      <dgm:spPr/>
    </dgm:pt>
    <dgm:pt modelId="{E3AE2C86-D931-4DE0-866C-8DE2CC1E10DC}" type="pres">
      <dgm:prSet presAssocID="{86FFB290-5AB1-484D-9B42-4D4B206A18C5}" presName="parentLin" presStyleCnt="0"/>
      <dgm:spPr/>
    </dgm:pt>
    <dgm:pt modelId="{CBAB7646-8C28-4B56-A046-E3291360A606}" type="pres">
      <dgm:prSet presAssocID="{86FFB290-5AB1-484D-9B42-4D4B206A18C5}" presName="parentLeftMargin" presStyleLbl="node1" presStyleIdx="3" presStyleCnt="7"/>
      <dgm:spPr/>
    </dgm:pt>
    <dgm:pt modelId="{E73916F3-114E-45E2-A38A-6B87C093803A}" type="pres">
      <dgm:prSet presAssocID="{86FFB290-5AB1-484D-9B42-4D4B206A18C5}" presName="parentText" presStyleLbl="node1" presStyleIdx="4" presStyleCnt="7">
        <dgm:presLayoutVars>
          <dgm:chMax val="0"/>
          <dgm:bulletEnabled val="1"/>
        </dgm:presLayoutVars>
      </dgm:prSet>
      <dgm:spPr/>
    </dgm:pt>
    <dgm:pt modelId="{560CA028-37EC-447D-8565-1492FC795B7A}" type="pres">
      <dgm:prSet presAssocID="{86FFB290-5AB1-484D-9B42-4D4B206A18C5}" presName="negativeSpace" presStyleCnt="0"/>
      <dgm:spPr/>
    </dgm:pt>
    <dgm:pt modelId="{C4BA0EFE-6E9B-420E-9550-EF35251B073C}" type="pres">
      <dgm:prSet presAssocID="{86FFB290-5AB1-484D-9B42-4D4B206A18C5}" presName="childText" presStyleLbl="conFgAcc1" presStyleIdx="4" presStyleCnt="7">
        <dgm:presLayoutVars>
          <dgm:bulletEnabled val="1"/>
        </dgm:presLayoutVars>
      </dgm:prSet>
      <dgm:spPr/>
    </dgm:pt>
    <dgm:pt modelId="{D6160490-FE39-450A-A3F8-CC8169CEED59}" type="pres">
      <dgm:prSet presAssocID="{85015820-1BDF-427A-99A7-417D73FD6C3B}" presName="spaceBetweenRectangles" presStyleCnt="0"/>
      <dgm:spPr/>
    </dgm:pt>
    <dgm:pt modelId="{71D66C80-C9B0-4A76-B426-B50909C912AE}" type="pres">
      <dgm:prSet presAssocID="{A58F8CF3-EE83-4920-BE87-641286AC2CBE}" presName="parentLin" presStyleCnt="0"/>
      <dgm:spPr/>
    </dgm:pt>
    <dgm:pt modelId="{F9F7353F-B999-442A-93A7-B9DD6C10142C}" type="pres">
      <dgm:prSet presAssocID="{A58F8CF3-EE83-4920-BE87-641286AC2CBE}" presName="parentLeftMargin" presStyleLbl="node1" presStyleIdx="4" presStyleCnt="7"/>
      <dgm:spPr/>
    </dgm:pt>
    <dgm:pt modelId="{6773A093-C76C-4664-941A-A86820790D4D}" type="pres">
      <dgm:prSet presAssocID="{A58F8CF3-EE83-4920-BE87-641286AC2CBE}" presName="parentText" presStyleLbl="node1" presStyleIdx="5" presStyleCnt="7">
        <dgm:presLayoutVars>
          <dgm:chMax val="0"/>
          <dgm:bulletEnabled val="1"/>
        </dgm:presLayoutVars>
      </dgm:prSet>
      <dgm:spPr/>
    </dgm:pt>
    <dgm:pt modelId="{D1E68C2D-EDD8-48C0-A827-0814B2DBF9F6}" type="pres">
      <dgm:prSet presAssocID="{A58F8CF3-EE83-4920-BE87-641286AC2CBE}" presName="negativeSpace" presStyleCnt="0"/>
      <dgm:spPr/>
    </dgm:pt>
    <dgm:pt modelId="{9B62C221-83AA-4DD7-A9FF-33FFA6DB5BA4}" type="pres">
      <dgm:prSet presAssocID="{A58F8CF3-EE83-4920-BE87-641286AC2CBE}" presName="childText" presStyleLbl="conFgAcc1" presStyleIdx="5" presStyleCnt="7">
        <dgm:presLayoutVars>
          <dgm:bulletEnabled val="1"/>
        </dgm:presLayoutVars>
      </dgm:prSet>
      <dgm:spPr/>
    </dgm:pt>
    <dgm:pt modelId="{1550914C-AB11-4683-B55E-32BD9FFA0452}" type="pres">
      <dgm:prSet presAssocID="{15E1C794-13F8-4215-AA71-5A498C6B0C38}" presName="spaceBetweenRectangles" presStyleCnt="0"/>
      <dgm:spPr/>
    </dgm:pt>
    <dgm:pt modelId="{5F17426F-8CC7-4467-B1FD-328F88CE74F3}" type="pres">
      <dgm:prSet presAssocID="{CA5C70FA-7BA4-4CCD-9FF4-4A16EA863451}" presName="parentLin" presStyleCnt="0"/>
      <dgm:spPr/>
    </dgm:pt>
    <dgm:pt modelId="{EC8D425C-8A95-48EB-8333-5E837C9326D3}" type="pres">
      <dgm:prSet presAssocID="{CA5C70FA-7BA4-4CCD-9FF4-4A16EA863451}" presName="parentLeftMargin" presStyleLbl="node1" presStyleIdx="5" presStyleCnt="7"/>
      <dgm:spPr/>
    </dgm:pt>
    <dgm:pt modelId="{2E778B07-BDCF-4D44-A653-0A73EB3A3F3C}" type="pres">
      <dgm:prSet presAssocID="{CA5C70FA-7BA4-4CCD-9FF4-4A16EA863451}" presName="parentText" presStyleLbl="node1" presStyleIdx="6" presStyleCnt="7">
        <dgm:presLayoutVars>
          <dgm:chMax val="0"/>
          <dgm:bulletEnabled val="1"/>
        </dgm:presLayoutVars>
      </dgm:prSet>
      <dgm:spPr/>
    </dgm:pt>
    <dgm:pt modelId="{F892D45A-D38C-4F96-8865-E555D9725C5D}" type="pres">
      <dgm:prSet presAssocID="{CA5C70FA-7BA4-4CCD-9FF4-4A16EA863451}" presName="negativeSpace" presStyleCnt="0"/>
      <dgm:spPr/>
    </dgm:pt>
    <dgm:pt modelId="{221D1AA5-CA33-45E2-827F-8EC330765A4D}" type="pres">
      <dgm:prSet presAssocID="{CA5C70FA-7BA4-4CCD-9FF4-4A16EA863451}" presName="childText" presStyleLbl="conFgAcc1" presStyleIdx="6" presStyleCnt="7">
        <dgm:presLayoutVars>
          <dgm:bulletEnabled val="1"/>
        </dgm:presLayoutVars>
      </dgm:prSet>
      <dgm:spPr/>
    </dgm:pt>
  </dgm:ptLst>
  <dgm:cxnLst>
    <dgm:cxn modelId="{B4DDA924-DFE9-4D17-AF9F-C980188D0768}" type="presOf" srcId="{45F8F848-0CA7-47FE-BF06-0CFDC746F9EA}" destId="{93629DC5-1D6D-44C4-A9C2-18063148C01E}" srcOrd="1" destOrd="0" presId="urn:microsoft.com/office/officeart/2005/8/layout/list1"/>
    <dgm:cxn modelId="{2609B838-8A97-4E85-AE4C-648B5DB24355}" type="presOf" srcId="{01EC2BCA-F44D-49B7-A124-25E3D4627140}" destId="{271634CC-5827-4F7E-89A1-570A094BFE23}" srcOrd="1" destOrd="0" presId="urn:microsoft.com/office/officeart/2005/8/layout/list1"/>
    <dgm:cxn modelId="{E773773E-1852-4460-BFE2-0D8B05E7874D}" type="presOf" srcId="{CA5C70FA-7BA4-4CCD-9FF4-4A16EA863451}" destId="{2E778B07-BDCF-4D44-A653-0A73EB3A3F3C}" srcOrd="1" destOrd="0" presId="urn:microsoft.com/office/officeart/2005/8/layout/list1"/>
    <dgm:cxn modelId="{CEA8985D-85D0-4B6B-8790-1D7D3C1996D5}" srcId="{7F860CED-28D3-4BCA-B0E6-9948C71C79E8}" destId="{86FFB290-5AB1-484D-9B42-4D4B206A18C5}" srcOrd="4" destOrd="0" parTransId="{FC5DE1A9-514E-45F7-A663-558D6AB661FA}" sibTransId="{85015820-1BDF-427A-99A7-417D73FD6C3B}"/>
    <dgm:cxn modelId="{89846869-CD22-4BED-86A7-080D3183FE79}" type="presOf" srcId="{A58F8CF3-EE83-4920-BE87-641286AC2CBE}" destId="{6773A093-C76C-4664-941A-A86820790D4D}" srcOrd="1" destOrd="0" presId="urn:microsoft.com/office/officeart/2005/8/layout/list1"/>
    <dgm:cxn modelId="{1A05C749-1879-4C75-BDAA-BAAF8BFEE39D}" srcId="{7F860CED-28D3-4BCA-B0E6-9948C71C79E8}" destId="{45F8F848-0CA7-47FE-BF06-0CFDC746F9EA}" srcOrd="3" destOrd="0" parTransId="{55DCB86E-5F43-46D8-A298-AF22AC448923}" sibTransId="{DAA3C3EA-E10B-469C-83EA-3730F5516F2B}"/>
    <dgm:cxn modelId="{901BB96A-C4EB-4D73-84F4-97065F23FB12}" srcId="{7F860CED-28D3-4BCA-B0E6-9948C71C79E8}" destId="{36EB7052-EE72-44CB-B710-98761473CD41}" srcOrd="0" destOrd="0" parTransId="{97964B67-814A-48BE-BB4D-0AA7AB341450}" sibTransId="{C4B3AD66-40D0-46CD-8063-2686C6A4EC7D}"/>
    <dgm:cxn modelId="{8B36B277-DCCE-4451-91C0-C436F3F27A84}" type="presOf" srcId="{7F860CED-28D3-4BCA-B0E6-9948C71C79E8}" destId="{94DB1432-5EE5-42B2-AA61-3FAE06658227}" srcOrd="0" destOrd="0" presId="urn:microsoft.com/office/officeart/2005/8/layout/list1"/>
    <dgm:cxn modelId="{57A77C7E-EE90-4AF4-A3DF-40B5C77E4209}" srcId="{7F860CED-28D3-4BCA-B0E6-9948C71C79E8}" destId="{136A0CD9-C8FE-4276-BE1C-E4EF2547F477}" srcOrd="2" destOrd="0" parTransId="{C01F31E7-D90E-4F14-9715-8BAE0D609022}" sibTransId="{23684BB0-1108-49ED-8EF1-F9C1D16DA36E}"/>
    <dgm:cxn modelId="{D02B2D83-3959-4BBB-8198-54ADD6111C7D}" type="presOf" srcId="{36EB7052-EE72-44CB-B710-98761473CD41}" destId="{3DB4D3BD-0C1E-4B68-9D3D-0A53BFA1D777}" srcOrd="1" destOrd="0" presId="urn:microsoft.com/office/officeart/2005/8/layout/list1"/>
    <dgm:cxn modelId="{C2A0128D-E28C-4283-A6AD-0896C140B7E8}" type="presOf" srcId="{36EB7052-EE72-44CB-B710-98761473CD41}" destId="{459817F9-0390-4733-A3E2-93C0914D3FEF}" srcOrd="0" destOrd="0" presId="urn:microsoft.com/office/officeart/2005/8/layout/list1"/>
    <dgm:cxn modelId="{F5330295-F397-4FD0-B880-C8DE1F2C5F6C}" srcId="{7F860CED-28D3-4BCA-B0E6-9948C71C79E8}" destId="{A58F8CF3-EE83-4920-BE87-641286AC2CBE}" srcOrd="5" destOrd="0" parTransId="{FA411CE7-70A6-40F3-9C39-0DC8FFDC524C}" sibTransId="{15E1C794-13F8-4215-AA71-5A498C6B0C38}"/>
    <dgm:cxn modelId="{18E59395-A3D2-42C8-9CC0-13776A57195D}" type="presOf" srcId="{136A0CD9-C8FE-4276-BE1C-E4EF2547F477}" destId="{9515148C-8008-41B9-A4B6-F6D741564584}" srcOrd="0" destOrd="0" presId="urn:microsoft.com/office/officeart/2005/8/layout/list1"/>
    <dgm:cxn modelId="{AB412AAE-F383-46A9-B652-23B57F8B23A3}" type="presOf" srcId="{45F8F848-0CA7-47FE-BF06-0CFDC746F9EA}" destId="{52CE5960-2C61-41D6-8A98-408A23973998}" srcOrd="0" destOrd="0" presId="urn:microsoft.com/office/officeart/2005/8/layout/list1"/>
    <dgm:cxn modelId="{5FD44CB5-92F2-43F4-8ED2-209B2C2A0643}" type="presOf" srcId="{86FFB290-5AB1-484D-9B42-4D4B206A18C5}" destId="{CBAB7646-8C28-4B56-A046-E3291360A606}" srcOrd="0" destOrd="0" presId="urn:microsoft.com/office/officeart/2005/8/layout/list1"/>
    <dgm:cxn modelId="{54490BB9-C696-4FF4-BC61-517BA8FBCD2F}" type="presOf" srcId="{01EC2BCA-F44D-49B7-A124-25E3D4627140}" destId="{E49024D9-BB72-4FA8-B59E-18436E6A33D0}" srcOrd="0" destOrd="0" presId="urn:microsoft.com/office/officeart/2005/8/layout/list1"/>
    <dgm:cxn modelId="{A973EEB9-CA23-4B88-9CA0-94F318081742}" srcId="{7F860CED-28D3-4BCA-B0E6-9948C71C79E8}" destId="{01EC2BCA-F44D-49B7-A124-25E3D4627140}" srcOrd="1" destOrd="0" parTransId="{BD2032CD-35BD-4587-95B6-60AADA4A77C0}" sibTransId="{E270512A-B75E-450C-A3FD-63C27E0F53DD}"/>
    <dgm:cxn modelId="{65D6DDCB-66D1-45C5-B08E-5D84B675B332}" type="presOf" srcId="{86FFB290-5AB1-484D-9B42-4D4B206A18C5}" destId="{E73916F3-114E-45E2-A38A-6B87C093803A}" srcOrd="1" destOrd="0" presId="urn:microsoft.com/office/officeart/2005/8/layout/list1"/>
    <dgm:cxn modelId="{D11ABAD8-541F-4E59-9BCD-0B9F7565A086}" type="presOf" srcId="{136A0CD9-C8FE-4276-BE1C-E4EF2547F477}" destId="{02A2BCEA-14CB-4796-B574-F2A57037B427}" srcOrd="1" destOrd="0" presId="urn:microsoft.com/office/officeart/2005/8/layout/list1"/>
    <dgm:cxn modelId="{099464D9-3982-42FC-95E1-C419A722E12F}" srcId="{7F860CED-28D3-4BCA-B0E6-9948C71C79E8}" destId="{CA5C70FA-7BA4-4CCD-9FF4-4A16EA863451}" srcOrd="6" destOrd="0" parTransId="{6A6A6D37-7CF9-48B7-89F4-8D0662FCC815}" sibTransId="{0840406A-C93C-4CC9-AC3A-52BA3F792C27}"/>
    <dgm:cxn modelId="{6CE654F2-FADE-46C5-8E97-D576491CBC50}" type="presOf" srcId="{CA5C70FA-7BA4-4CCD-9FF4-4A16EA863451}" destId="{EC8D425C-8A95-48EB-8333-5E837C9326D3}" srcOrd="0" destOrd="0" presId="urn:microsoft.com/office/officeart/2005/8/layout/list1"/>
    <dgm:cxn modelId="{1BAEECF3-DB1C-4590-AEF0-3219508E4054}" type="presOf" srcId="{A58F8CF3-EE83-4920-BE87-641286AC2CBE}" destId="{F9F7353F-B999-442A-93A7-B9DD6C10142C}" srcOrd="0" destOrd="0" presId="urn:microsoft.com/office/officeart/2005/8/layout/list1"/>
    <dgm:cxn modelId="{85C1FE14-8198-4993-A275-C6CFAE746816}" type="presParOf" srcId="{94DB1432-5EE5-42B2-AA61-3FAE06658227}" destId="{B464D825-DBED-4AD5-9ECE-59F958A7D3CD}" srcOrd="0" destOrd="0" presId="urn:microsoft.com/office/officeart/2005/8/layout/list1"/>
    <dgm:cxn modelId="{FA297B19-50DA-49A8-ACE6-66190A775A15}" type="presParOf" srcId="{B464D825-DBED-4AD5-9ECE-59F958A7D3CD}" destId="{459817F9-0390-4733-A3E2-93C0914D3FEF}" srcOrd="0" destOrd="0" presId="urn:microsoft.com/office/officeart/2005/8/layout/list1"/>
    <dgm:cxn modelId="{E0BAAADF-E657-40A1-9A26-24416A9DA43B}" type="presParOf" srcId="{B464D825-DBED-4AD5-9ECE-59F958A7D3CD}" destId="{3DB4D3BD-0C1E-4B68-9D3D-0A53BFA1D777}" srcOrd="1" destOrd="0" presId="urn:microsoft.com/office/officeart/2005/8/layout/list1"/>
    <dgm:cxn modelId="{D89D6A1D-54CD-4082-A620-8D48B6F2E445}" type="presParOf" srcId="{94DB1432-5EE5-42B2-AA61-3FAE06658227}" destId="{46CA9B52-DCBC-4CA4-BB94-353D64598642}" srcOrd="1" destOrd="0" presId="urn:microsoft.com/office/officeart/2005/8/layout/list1"/>
    <dgm:cxn modelId="{70DAF697-E469-4D8E-94A9-E48F587865BD}" type="presParOf" srcId="{94DB1432-5EE5-42B2-AA61-3FAE06658227}" destId="{50FBB0AB-8F86-444E-9C58-A27C5D30E7BB}" srcOrd="2" destOrd="0" presId="urn:microsoft.com/office/officeart/2005/8/layout/list1"/>
    <dgm:cxn modelId="{439CBC62-A21F-4051-932B-86859E8623E3}" type="presParOf" srcId="{94DB1432-5EE5-42B2-AA61-3FAE06658227}" destId="{4B94F341-6606-4F32-A002-766251CC0B2A}" srcOrd="3" destOrd="0" presId="urn:microsoft.com/office/officeart/2005/8/layout/list1"/>
    <dgm:cxn modelId="{FA072E9F-147A-4F34-B7F1-C8DBFBA46B16}" type="presParOf" srcId="{94DB1432-5EE5-42B2-AA61-3FAE06658227}" destId="{0C18DFAE-8303-4917-8371-2DB8BA36B730}" srcOrd="4" destOrd="0" presId="urn:microsoft.com/office/officeart/2005/8/layout/list1"/>
    <dgm:cxn modelId="{16D5A99B-6D25-4E4C-8E6D-618698C0BAD9}" type="presParOf" srcId="{0C18DFAE-8303-4917-8371-2DB8BA36B730}" destId="{E49024D9-BB72-4FA8-B59E-18436E6A33D0}" srcOrd="0" destOrd="0" presId="urn:microsoft.com/office/officeart/2005/8/layout/list1"/>
    <dgm:cxn modelId="{E1947180-8C02-4771-AF72-F8C99758734D}" type="presParOf" srcId="{0C18DFAE-8303-4917-8371-2DB8BA36B730}" destId="{271634CC-5827-4F7E-89A1-570A094BFE23}" srcOrd="1" destOrd="0" presId="urn:microsoft.com/office/officeart/2005/8/layout/list1"/>
    <dgm:cxn modelId="{DCA27810-B675-4E1B-8683-E4FEA59487AE}" type="presParOf" srcId="{94DB1432-5EE5-42B2-AA61-3FAE06658227}" destId="{750D2985-5CE2-4369-8354-CE8527710CC8}" srcOrd="5" destOrd="0" presId="urn:microsoft.com/office/officeart/2005/8/layout/list1"/>
    <dgm:cxn modelId="{91B432FC-227D-4BE1-964B-6836437DA015}" type="presParOf" srcId="{94DB1432-5EE5-42B2-AA61-3FAE06658227}" destId="{5356F623-705B-4EC8-8754-80B65A54F82A}" srcOrd="6" destOrd="0" presId="urn:microsoft.com/office/officeart/2005/8/layout/list1"/>
    <dgm:cxn modelId="{84ABDF27-5988-465B-9D26-F79E7A5A5A53}" type="presParOf" srcId="{94DB1432-5EE5-42B2-AA61-3FAE06658227}" destId="{16C88F88-716B-42F8-9342-7FEB93B8B543}" srcOrd="7" destOrd="0" presId="urn:microsoft.com/office/officeart/2005/8/layout/list1"/>
    <dgm:cxn modelId="{1698B006-34A2-4C1E-9A95-A91AE17C7BEF}" type="presParOf" srcId="{94DB1432-5EE5-42B2-AA61-3FAE06658227}" destId="{D4FA8162-3261-40A3-B394-79FC3D439179}" srcOrd="8" destOrd="0" presId="urn:microsoft.com/office/officeart/2005/8/layout/list1"/>
    <dgm:cxn modelId="{4F1DD609-1D39-43F2-967A-8C85EB83B153}" type="presParOf" srcId="{D4FA8162-3261-40A3-B394-79FC3D439179}" destId="{9515148C-8008-41B9-A4B6-F6D741564584}" srcOrd="0" destOrd="0" presId="urn:microsoft.com/office/officeart/2005/8/layout/list1"/>
    <dgm:cxn modelId="{001613B6-9AC8-441D-8316-1A4FA9577D75}" type="presParOf" srcId="{D4FA8162-3261-40A3-B394-79FC3D439179}" destId="{02A2BCEA-14CB-4796-B574-F2A57037B427}" srcOrd="1" destOrd="0" presId="urn:microsoft.com/office/officeart/2005/8/layout/list1"/>
    <dgm:cxn modelId="{B7276F2D-0E2D-4A8D-8FE9-20E1368A0A9F}" type="presParOf" srcId="{94DB1432-5EE5-42B2-AA61-3FAE06658227}" destId="{5BF9198E-C80E-4C9E-A5BB-040C2BA557C3}" srcOrd="9" destOrd="0" presId="urn:microsoft.com/office/officeart/2005/8/layout/list1"/>
    <dgm:cxn modelId="{FE479791-423A-457E-A40A-935243FA4782}" type="presParOf" srcId="{94DB1432-5EE5-42B2-AA61-3FAE06658227}" destId="{1A49273C-1B0C-4A56-BE67-D62DF73F5001}" srcOrd="10" destOrd="0" presId="urn:microsoft.com/office/officeart/2005/8/layout/list1"/>
    <dgm:cxn modelId="{3C578194-57E4-453C-9284-7822B3D7F0BE}" type="presParOf" srcId="{94DB1432-5EE5-42B2-AA61-3FAE06658227}" destId="{8BAC59F8-E691-4A96-9144-4BB0690E6DF5}" srcOrd="11" destOrd="0" presId="urn:microsoft.com/office/officeart/2005/8/layout/list1"/>
    <dgm:cxn modelId="{7AD6DF62-2F88-4BBF-BB2C-0B51F46EF022}" type="presParOf" srcId="{94DB1432-5EE5-42B2-AA61-3FAE06658227}" destId="{F2B95526-E0AB-4257-BA10-7115EF046DCE}" srcOrd="12" destOrd="0" presId="urn:microsoft.com/office/officeart/2005/8/layout/list1"/>
    <dgm:cxn modelId="{E76D5ED0-BFD8-48D9-89E0-A30441E4E5DA}" type="presParOf" srcId="{F2B95526-E0AB-4257-BA10-7115EF046DCE}" destId="{52CE5960-2C61-41D6-8A98-408A23973998}" srcOrd="0" destOrd="0" presId="urn:microsoft.com/office/officeart/2005/8/layout/list1"/>
    <dgm:cxn modelId="{1C16C622-1622-496E-9032-23A83C9EBD29}" type="presParOf" srcId="{F2B95526-E0AB-4257-BA10-7115EF046DCE}" destId="{93629DC5-1D6D-44C4-A9C2-18063148C01E}" srcOrd="1" destOrd="0" presId="urn:microsoft.com/office/officeart/2005/8/layout/list1"/>
    <dgm:cxn modelId="{CC88A21C-EA3D-4B79-9BE2-F4BFCD6D07AB}" type="presParOf" srcId="{94DB1432-5EE5-42B2-AA61-3FAE06658227}" destId="{0B62EA07-183C-4458-B21D-3947EAF467BD}" srcOrd="13" destOrd="0" presId="urn:microsoft.com/office/officeart/2005/8/layout/list1"/>
    <dgm:cxn modelId="{4D31447B-65FC-496B-893E-CBDB27E52184}" type="presParOf" srcId="{94DB1432-5EE5-42B2-AA61-3FAE06658227}" destId="{D6B8A603-ACD6-4A7F-84C2-DB9A3E8AF363}" srcOrd="14" destOrd="0" presId="urn:microsoft.com/office/officeart/2005/8/layout/list1"/>
    <dgm:cxn modelId="{9E246743-74BD-4819-B87E-2C171FEA016E}" type="presParOf" srcId="{94DB1432-5EE5-42B2-AA61-3FAE06658227}" destId="{A59B6252-9483-42D5-A1C2-3A535EDCC753}" srcOrd="15" destOrd="0" presId="urn:microsoft.com/office/officeart/2005/8/layout/list1"/>
    <dgm:cxn modelId="{B2E2B5B1-6C9B-4D23-A820-5D1D804A5835}" type="presParOf" srcId="{94DB1432-5EE5-42B2-AA61-3FAE06658227}" destId="{E3AE2C86-D931-4DE0-866C-8DE2CC1E10DC}" srcOrd="16" destOrd="0" presId="urn:microsoft.com/office/officeart/2005/8/layout/list1"/>
    <dgm:cxn modelId="{E8697C1B-DC2B-4BFF-B9DC-4C8D0DE0ADE6}" type="presParOf" srcId="{E3AE2C86-D931-4DE0-866C-8DE2CC1E10DC}" destId="{CBAB7646-8C28-4B56-A046-E3291360A606}" srcOrd="0" destOrd="0" presId="urn:microsoft.com/office/officeart/2005/8/layout/list1"/>
    <dgm:cxn modelId="{53C30031-D158-4F3C-A765-23DB34A843FA}" type="presParOf" srcId="{E3AE2C86-D931-4DE0-866C-8DE2CC1E10DC}" destId="{E73916F3-114E-45E2-A38A-6B87C093803A}" srcOrd="1" destOrd="0" presId="urn:microsoft.com/office/officeart/2005/8/layout/list1"/>
    <dgm:cxn modelId="{4EB91A8A-2A71-47AF-BA28-BFB14719955D}" type="presParOf" srcId="{94DB1432-5EE5-42B2-AA61-3FAE06658227}" destId="{560CA028-37EC-447D-8565-1492FC795B7A}" srcOrd="17" destOrd="0" presId="urn:microsoft.com/office/officeart/2005/8/layout/list1"/>
    <dgm:cxn modelId="{ACEB82A8-2524-45A6-8368-14C631DA4743}" type="presParOf" srcId="{94DB1432-5EE5-42B2-AA61-3FAE06658227}" destId="{C4BA0EFE-6E9B-420E-9550-EF35251B073C}" srcOrd="18" destOrd="0" presId="urn:microsoft.com/office/officeart/2005/8/layout/list1"/>
    <dgm:cxn modelId="{5C828202-851D-4486-800F-16F4A2B1A3C8}" type="presParOf" srcId="{94DB1432-5EE5-42B2-AA61-3FAE06658227}" destId="{D6160490-FE39-450A-A3F8-CC8169CEED59}" srcOrd="19" destOrd="0" presId="urn:microsoft.com/office/officeart/2005/8/layout/list1"/>
    <dgm:cxn modelId="{E037C8FE-2CB3-49A7-AD1B-2AA9C39DE897}" type="presParOf" srcId="{94DB1432-5EE5-42B2-AA61-3FAE06658227}" destId="{71D66C80-C9B0-4A76-B426-B50909C912AE}" srcOrd="20" destOrd="0" presId="urn:microsoft.com/office/officeart/2005/8/layout/list1"/>
    <dgm:cxn modelId="{866D68E6-DAA9-4269-B513-5CCFDED37362}" type="presParOf" srcId="{71D66C80-C9B0-4A76-B426-B50909C912AE}" destId="{F9F7353F-B999-442A-93A7-B9DD6C10142C}" srcOrd="0" destOrd="0" presId="urn:microsoft.com/office/officeart/2005/8/layout/list1"/>
    <dgm:cxn modelId="{1433E7EB-6DFB-451F-8998-00A3F61C2EA7}" type="presParOf" srcId="{71D66C80-C9B0-4A76-B426-B50909C912AE}" destId="{6773A093-C76C-4664-941A-A86820790D4D}" srcOrd="1" destOrd="0" presId="urn:microsoft.com/office/officeart/2005/8/layout/list1"/>
    <dgm:cxn modelId="{F96A21E2-FF72-43D6-B4D8-EC9EED2273EF}" type="presParOf" srcId="{94DB1432-5EE5-42B2-AA61-3FAE06658227}" destId="{D1E68C2D-EDD8-48C0-A827-0814B2DBF9F6}" srcOrd="21" destOrd="0" presId="urn:microsoft.com/office/officeart/2005/8/layout/list1"/>
    <dgm:cxn modelId="{472A6AB8-72B1-47CC-8397-1A8001DD5BFE}" type="presParOf" srcId="{94DB1432-5EE5-42B2-AA61-3FAE06658227}" destId="{9B62C221-83AA-4DD7-A9FF-33FFA6DB5BA4}" srcOrd="22" destOrd="0" presId="urn:microsoft.com/office/officeart/2005/8/layout/list1"/>
    <dgm:cxn modelId="{0CB63C95-564F-496C-B6F8-341F4D3A0558}" type="presParOf" srcId="{94DB1432-5EE5-42B2-AA61-3FAE06658227}" destId="{1550914C-AB11-4683-B55E-32BD9FFA0452}" srcOrd="23" destOrd="0" presId="urn:microsoft.com/office/officeart/2005/8/layout/list1"/>
    <dgm:cxn modelId="{9614A1A3-8FD5-48C6-940E-B5DFEAB5419C}" type="presParOf" srcId="{94DB1432-5EE5-42B2-AA61-3FAE06658227}" destId="{5F17426F-8CC7-4467-B1FD-328F88CE74F3}" srcOrd="24" destOrd="0" presId="urn:microsoft.com/office/officeart/2005/8/layout/list1"/>
    <dgm:cxn modelId="{2CC69C21-9158-440D-A865-BD1AC6781FFB}" type="presParOf" srcId="{5F17426F-8CC7-4467-B1FD-328F88CE74F3}" destId="{EC8D425C-8A95-48EB-8333-5E837C9326D3}" srcOrd="0" destOrd="0" presId="urn:microsoft.com/office/officeart/2005/8/layout/list1"/>
    <dgm:cxn modelId="{29A0E6A2-6C50-4294-973B-4B61C8DC8CD1}" type="presParOf" srcId="{5F17426F-8CC7-4467-B1FD-328F88CE74F3}" destId="{2E778B07-BDCF-4D44-A653-0A73EB3A3F3C}" srcOrd="1" destOrd="0" presId="urn:microsoft.com/office/officeart/2005/8/layout/list1"/>
    <dgm:cxn modelId="{2270B3A7-29BA-4BFB-87ED-7854C0FFD763}" type="presParOf" srcId="{94DB1432-5EE5-42B2-AA61-3FAE06658227}" destId="{F892D45A-D38C-4F96-8865-E555D9725C5D}" srcOrd="25" destOrd="0" presId="urn:microsoft.com/office/officeart/2005/8/layout/list1"/>
    <dgm:cxn modelId="{CCDAC2E8-5F4F-415B-B588-217969A4917E}" type="presParOf" srcId="{94DB1432-5EE5-42B2-AA61-3FAE06658227}" destId="{221D1AA5-CA33-45E2-827F-8EC330765A4D}"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FBB0AB-8F86-444E-9C58-A27C5D30E7BB}">
      <dsp:nvSpPr>
        <dsp:cNvPr id="0" name=""/>
        <dsp:cNvSpPr/>
      </dsp:nvSpPr>
      <dsp:spPr>
        <a:xfrm>
          <a:off x="0" y="324859"/>
          <a:ext cx="5000124" cy="428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DB4D3BD-0C1E-4B68-9D3D-0A53BFA1D777}">
      <dsp:nvSpPr>
        <dsp:cNvPr id="0" name=""/>
        <dsp:cNvSpPr/>
      </dsp:nvSpPr>
      <dsp:spPr>
        <a:xfrm>
          <a:off x="250006" y="73939"/>
          <a:ext cx="3500086" cy="5018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755650">
            <a:lnSpc>
              <a:spcPct val="90000"/>
            </a:lnSpc>
            <a:spcBef>
              <a:spcPct val="0"/>
            </a:spcBef>
            <a:spcAft>
              <a:spcPct val="35000"/>
            </a:spcAft>
            <a:buNone/>
          </a:pPr>
          <a:r>
            <a:rPr lang="en-US" sz="1700" kern="1200"/>
            <a:t>Introduction</a:t>
          </a:r>
        </a:p>
      </dsp:txBody>
      <dsp:txXfrm>
        <a:off x="274504" y="98437"/>
        <a:ext cx="3451090" cy="452844"/>
      </dsp:txXfrm>
    </dsp:sp>
    <dsp:sp modelId="{5356F623-705B-4EC8-8754-80B65A54F82A}">
      <dsp:nvSpPr>
        <dsp:cNvPr id="0" name=""/>
        <dsp:cNvSpPr/>
      </dsp:nvSpPr>
      <dsp:spPr>
        <a:xfrm>
          <a:off x="0" y="1095979"/>
          <a:ext cx="5000124" cy="428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71634CC-5827-4F7E-89A1-570A094BFE23}">
      <dsp:nvSpPr>
        <dsp:cNvPr id="0" name=""/>
        <dsp:cNvSpPr/>
      </dsp:nvSpPr>
      <dsp:spPr>
        <a:xfrm>
          <a:off x="250006" y="845059"/>
          <a:ext cx="3500086" cy="5018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755650">
            <a:lnSpc>
              <a:spcPct val="90000"/>
            </a:lnSpc>
            <a:spcBef>
              <a:spcPct val="0"/>
            </a:spcBef>
            <a:spcAft>
              <a:spcPct val="35000"/>
            </a:spcAft>
            <a:buNone/>
          </a:pPr>
          <a:r>
            <a:rPr lang="en-US" sz="1700" kern="1200"/>
            <a:t>Problem statement</a:t>
          </a:r>
        </a:p>
      </dsp:txBody>
      <dsp:txXfrm>
        <a:off x="274504" y="869557"/>
        <a:ext cx="3451090" cy="452844"/>
      </dsp:txXfrm>
    </dsp:sp>
    <dsp:sp modelId="{1A49273C-1B0C-4A56-BE67-D62DF73F5001}">
      <dsp:nvSpPr>
        <dsp:cNvPr id="0" name=""/>
        <dsp:cNvSpPr/>
      </dsp:nvSpPr>
      <dsp:spPr>
        <a:xfrm>
          <a:off x="0" y="1867099"/>
          <a:ext cx="5000124" cy="428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2A2BCEA-14CB-4796-B574-F2A57037B427}">
      <dsp:nvSpPr>
        <dsp:cNvPr id="0" name=""/>
        <dsp:cNvSpPr/>
      </dsp:nvSpPr>
      <dsp:spPr>
        <a:xfrm>
          <a:off x="250006" y="1616179"/>
          <a:ext cx="3500086" cy="5018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755650">
            <a:lnSpc>
              <a:spcPct val="90000"/>
            </a:lnSpc>
            <a:spcBef>
              <a:spcPct val="0"/>
            </a:spcBef>
            <a:spcAft>
              <a:spcPct val="35000"/>
            </a:spcAft>
            <a:buNone/>
          </a:pPr>
          <a:r>
            <a:rPr lang="en-US" sz="1700" kern="1200"/>
            <a:t>Data summary</a:t>
          </a:r>
        </a:p>
      </dsp:txBody>
      <dsp:txXfrm>
        <a:off x="274504" y="1640677"/>
        <a:ext cx="3451090" cy="452844"/>
      </dsp:txXfrm>
    </dsp:sp>
    <dsp:sp modelId="{D6B8A603-ACD6-4A7F-84C2-DB9A3E8AF363}">
      <dsp:nvSpPr>
        <dsp:cNvPr id="0" name=""/>
        <dsp:cNvSpPr/>
      </dsp:nvSpPr>
      <dsp:spPr>
        <a:xfrm>
          <a:off x="0" y="2638219"/>
          <a:ext cx="5000124" cy="428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629DC5-1D6D-44C4-A9C2-18063148C01E}">
      <dsp:nvSpPr>
        <dsp:cNvPr id="0" name=""/>
        <dsp:cNvSpPr/>
      </dsp:nvSpPr>
      <dsp:spPr>
        <a:xfrm>
          <a:off x="250006" y="2387299"/>
          <a:ext cx="3500086" cy="5018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755650">
            <a:lnSpc>
              <a:spcPct val="90000"/>
            </a:lnSpc>
            <a:spcBef>
              <a:spcPct val="0"/>
            </a:spcBef>
            <a:spcAft>
              <a:spcPct val="35000"/>
            </a:spcAft>
            <a:buNone/>
          </a:pPr>
          <a:r>
            <a:rPr lang="en-US" sz="1700" kern="1200"/>
            <a:t>Exploratory Data Analysis (EDA)</a:t>
          </a:r>
        </a:p>
      </dsp:txBody>
      <dsp:txXfrm>
        <a:off x="274504" y="2411797"/>
        <a:ext cx="3451090" cy="452844"/>
      </dsp:txXfrm>
    </dsp:sp>
    <dsp:sp modelId="{C4BA0EFE-6E9B-420E-9550-EF35251B073C}">
      <dsp:nvSpPr>
        <dsp:cNvPr id="0" name=""/>
        <dsp:cNvSpPr/>
      </dsp:nvSpPr>
      <dsp:spPr>
        <a:xfrm>
          <a:off x="0" y="3409340"/>
          <a:ext cx="5000124" cy="428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73916F3-114E-45E2-A38A-6B87C093803A}">
      <dsp:nvSpPr>
        <dsp:cNvPr id="0" name=""/>
        <dsp:cNvSpPr/>
      </dsp:nvSpPr>
      <dsp:spPr>
        <a:xfrm>
          <a:off x="250006" y="3158420"/>
          <a:ext cx="3500086" cy="5018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755650">
            <a:lnSpc>
              <a:spcPct val="90000"/>
            </a:lnSpc>
            <a:spcBef>
              <a:spcPct val="0"/>
            </a:spcBef>
            <a:spcAft>
              <a:spcPct val="35000"/>
            </a:spcAft>
            <a:buNone/>
          </a:pPr>
          <a:r>
            <a:rPr lang="en-US" sz="1700" kern="1200"/>
            <a:t>Feature Engineering &amp; Selection</a:t>
          </a:r>
        </a:p>
      </dsp:txBody>
      <dsp:txXfrm>
        <a:off x="274504" y="3182918"/>
        <a:ext cx="3451090" cy="452844"/>
      </dsp:txXfrm>
    </dsp:sp>
    <dsp:sp modelId="{9B62C221-83AA-4DD7-A9FF-33FFA6DB5BA4}">
      <dsp:nvSpPr>
        <dsp:cNvPr id="0" name=""/>
        <dsp:cNvSpPr/>
      </dsp:nvSpPr>
      <dsp:spPr>
        <a:xfrm>
          <a:off x="0" y="4180460"/>
          <a:ext cx="5000124" cy="428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773A093-C76C-4664-941A-A86820790D4D}">
      <dsp:nvSpPr>
        <dsp:cNvPr id="0" name=""/>
        <dsp:cNvSpPr/>
      </dsp:nvSpPr>
      <dsp:spPr>
        <a:xfrm>
          <a:off x="250006" y="3929540"/>
          <a:ext cx="3500086" cy="5018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755650">
            <a:lnSpc>
              <a:spcPct val="90000"/>
            </a:lnSpc>
            <a:spcBef>
              <a:spcPct val="0"/>
            </a:spcBef>
            <a:spcAft>
              <a:spcPct val="35000"/>
            </a:spcAft>
            <a:buNone/>
          </a:pPr>
          <a:r>
            <a:rPr lang="en-US" sz="1700" kern="1200"/>
            <a:t>Building and Evaluating Model</a:t>
          </a:r>
        </a:p>
      </dsp:txBody>
      <dsp:txXfrm>
        <a:off x="274504" y="3954038"/>
        <a:ext cx="3451090" cy="452844"/>
      </dsp:txXfrm>
    </dsp:sp>
    <dsp:sp modelId="{221D1AA5-CA33-45E2-827F-8EC330765A4D}">
      <dsp:nvSpPr>
        <dsp:cNvPr id="0" name=""/>
        <dsp:cNvSpPr/>
      </dsp:nvSpPr>
      <dsp:spPr>
        <a:xfrm>
          <a:off x="0" y="4951580"/>
          <a:ext cx="5000124" cy="428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E778B07-BDCF-4D44-A653-0A73EB3A3F3C}">
      <dsp:nvSpPr>
        <dsp:cNvPr id="0" name=""/>
        <dsp:cNvSpPr/>
      </dsp:nvSpPr>
      <dsp:spPr>
        <a:xfrm>
          <a:off x="250006" y="4700660"/>
          <a:ext cx="3500086" cy="5018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755650">
            <a:lnSpc>
              <a:spcPct val="90000"/>
            </a:lnSpc>
            <a:spcBef>
              <a:spcPct val="0"/>
            </a:spcBef>
            <a:spcAft>
              <a:spcPct val="35000"/>
            </a:spcAft>
            <a:buNone/>
          </a:pPr>
          <a:r>
            <a:rPr lang="en-US" sz="1700" kern="1200"/>
            <a:t>Conclusion</a:t>
          </a:r>
        </a:p>
      </dsp:txBody>
      <dsp:txXfrm>
        <a:off x="274504" y="4725158"/>
        <a:ext cx="3451090"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E7429F66-A9A4-413C-ACE0-B3292A51C40D}" type="datetimeFigureOut">
              <a:rPr lang="en-IN" smtClean="0"/>
              <a:t>18-09-2024</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37E3F82-CD86-4D78-856C-8DE480185641}" type="slidenum">
              <a:rPr lang="en-IN" smtClean="0"/>
              <a:t>‹#›</a:t>
            </a:fld>
            <a:endParaRPr lang="en-IN"/>
          </a:p>
        </p:txBody>
      </p:sp>
    </p:spTree>
    <p:extLst>
      <p:ext uri="{BB962C8B-B14F-4D97-AF65-F5344CB8AC3E}">
        <p14:creationId xmlns:p14="http://schemas.microsoft.com/office/powerpoint/2010/main" val="1017139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7E3F82-CD86-4D78-856C-8DE480185641}" type="slidenum">
              <a:rPr lang="en-IN" smtClean="0"/>
              <a:t>12</a:t>
            </a:fld>
            <a:endParaRPr lang="en-IN"/>
          </a:p>
        </p:txBody>
      </p:sp>
    </p:spTree>
    <p:extLst>
      <p:ext uri="{BB962C8B-B14F-4D97-AF65-F5344CB8AC3E}">
        <p14:creationId xmlns:p14="http://schemas.microsoft.com/office/powerpoint/2010/main" val="288433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67710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33855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314067" y="462597"/>
            <a:ext cx="2515870" cy="507831"/>
          </a:xfrm>
        </p:spPr>
        <p:txBody>
          <a:bodyPr lIns="0" tIns="0" rIns="0" bIns="0"/>
          <a:lstStyle>
            <a:lvl1pPr>
              <a:defRPr sz="3300" b="1" i="0">
                <a:solidFill>
                  <a:srgbClr val="FF0000"/>
                </a:solidFill>
                <a:latin typeface="Carlito"/>
                <a:cs typeface="Carlito"/>
              </a:defRPr>
            </a:lvl1pPr>
          </a:lstStyle>
          <a:p>
            <a:endParaRPr/>
          </a:p>
        </p:txBody>
      </p:sp>
      <p:sp>
        <p:nvSpPr>
          <p:cNvPr id="3" name="Holder 3"/>
          <p:cNvSpPr>
            <a:spLocks noGrp="1"/>
          </p:cNvSpPr>
          <p:nvPr>
            <p:ph type="body" idx="1"/>
          </p:nvPr>
        </p:nvSpPr>
        <p:spPr>
          <a:xfrm>
            <a:off x="491489" y="1550544"/>
            <a:ext cx="8161020" cy="253916"/>
          </a:xfrm>
        </p:spPr>
        <p:txBody>
          <a:bodyPr lIns="0" tIns="0" rIns="0" bIns="0"/>
          <a:lstStyle>
            <a:lvl1pPr>
              <a:defRPr sz="1650" b="0" i="0">
                <a:solidFill>
                  <a:srgbClr val="C0C0C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314067" y="462597"/>
            <a:ext cx="2515870" cy="507831"/>
          </a:xfrm>
        </p:spPr>
        <p:txBody>
          <a:bodyPr lIns="0" tIns="0" rIns="0" bIns="0"/>
          <a:lstStyle>
            <a:lvl1pPr>
              <a:defRPr sz="3300" b="1" i="0">
                <a:solidFill>
                  <a:srgbClr val="FF0000"/>
                </a:solidFill>
                <a:latin typeface="Carlito"/>
                <a:cs typeface="Carlito"/>
              </a:defRPr>
            </a:lvl1pPr>
          </a:lstStyle>
          <a:p>
            <a:endParaRPr/>
          </a:p>
        </p:txBody>
      </p:sp>
      <p:sp>
        <p:nvSpPr>
          <p:cNvPr id="3" name="Holder 3"/>
          <p:cNvSpPr>
            <a:spLocks noGrp="1"/>
          </p:cNvSpPr>
          <p:nvPr>
            <p:ph sz="half" idx="2"/>
          </p:nvPr>
        </p:nvSpPr>
        <p:spPr>
          <a:xfrm>
            <a:off x="457200" y="1577340"/>
            <a:ext cx="3977640" cy="33855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33855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314067" y="462597"/>
            <a:ext cx="2515870" cy="507831"/>
          </a:xfrm>
        </p:spPr>
        <p:txBody>
          <a:bodyPr lIns="0" tIns="0" rIns="0" bIns="0"/>
          <a:lstStyle>
            <a:lvl1pPr>
              <a:defRPr sz="3300" b="1" i="0">
                <a:solidFill>
                  <a:srgbClr val="FF0000"/>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287511" y="214884"/>
            <a:ext cx="684276" cy="684276"/>
          </a:xfrm>
          <a:prstGeom prst="rect">
            <a:avLst/>
          </a:prstGeom>
          <a:blipFill>
            <a:blip r:embed="rId2" cstate="print"/>
            <a:stretch>
              <a:fillRect/>
            </a:stretch>
          </a:blipFill>
        </p:spPr>
        <p:txBody>
          <a:bodyPr wrap="square" lIns="0" tIns="0" rIns="0" bIns="0" rtlCol="0"/>
          <a:lstStyle/>
          <a:p>
            <a:endParaRPr sz="1350"/>
          </a:p>
        </p:txBody>
      </p:sp>
      <p:sp>
        <p:nvSpPr>
          <p:cNvPr id="17" name="bg object 17"/>
          <p:cNvSpPr/>
          <p:nvPr/>
        </p:nvSpPr>
        <p:spPr>
          <a:xfrm>
            <a:off x="2565082" y="3065437"/>
            <a:ext cx="2313444" cy="483870"/>
          </a:xfrm>
          <a:prstGeom prst="rect">
            <a:avLst/>
          </a:prstGeom>
          <a:blipFill>
            <a:blip r:embed="rId3" cstate="print"/>
            <a:stretch>
              <a:fillRect/>
            </a:stretch>
          </a:blipFill>
        </p:spPr>
        <p:txBody>
          <a:bodyPr wrap="square" lIns="0" tIns="0" rIns="0" bIns="0" rtlCol="0"/>
          <a:lstStyle/>
          <a:p>
            <a:endParaRPr sz="1350"/>
          </a:p>
        </p:txBody>
      </p:sp>
      <p:sp>
        <p:nvSpPr>
          <p:cNvPr id="18" name="bg object 18"/>
          <p:cNvSpPr/>
          <p:nvPr/>
        </p:nvSpPr>
        <p:spPr>
          <a:xfrm>
            <a:off x="5001286" y="2949282"/>
            <a:ext cx="1335170" cy="606374"/>
          </a:xfrm>
          <a:prstGeom prst="rect">
            <a:avLst/>
          </a:prstGeom>
          <a:blipFill>
            <a:blip r:embed="rId4" cstate="print"/>
            <a:stretch>
              <a:fillRect/>
            </a:stretch>
          </a:blipFill>
        </p:spPr>
        <p:txBody>
          <a:bodyPr wrap="square" lIns="0" tIns="0" rIns="0" bIns="0" rtlCol="0"/>
          <a:lstStyle/>
          <a:p>
            <a:endParaRPr sz="135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314067" y="462597"/>
            <a:ext cx="2515870" cy="697230"/>
          </a:xfrm>
          <a:prstGeom prst="rect">
            <a:avLst/>
          </a:prstGeom>
        </p:spPr>
        <p:txBody>
          <a:bodyPr wrap="square" lIns="0" tIns="0" rIns="0" bIns="0">
            <a:spAutoFit/>
          </a:bodyPr>
          <a:lstStyle>
            <a:lvl1pPr>
              <a:defRPr sz="4400" b="1" i="0">
                <a:solidFill>
                  <a:srgbClr val="FF0000"/>
                </a:solidFill>
                <a:latin typeface="Carlito"/>
                <a:cs typeface="Carlito"/>
              </a:defRPr>
            </a:lvl1pPr>
          </a:lstStyle>
          <a:p>
            <a:endParaRPr/>
          </a:p>
        </p:txBody>
      </p:sp>
      <p:sp>
        <p:nvSpPr>
          <p:cNvPr id="3" name="Holder 3"/>
          <p:cNvSpPr>
            <a:spLocks noGrp="1"/>
          </p:cNvSpPr>
          <p:nvPr>
            <p:ph type="body" idx="1"/>
          </p:nvPr>
        </p:nvSpPr>
        <p:spPr>
          <a:xfrm>
            <a:off x="491489" y="1550544"/>
            <a:ext cx="8161020" cy="338554"/>
          </a:xfrm>
          <a:prstGeom prst="rect">
            <a:avLst/>
          </a:prstGeom>
        </p:spPr>
        <p:txBody>
          <a:bodyPr wrap="square" lIns="0" tIns="0" rIns="0" bIns="0">
            <a:spAutoFit/>
          </a:bodyPr>
          <a:lstStyle>
            <a:lvl1pPr>
              <a:defRPr sz="2200" b="0" i="0">
                <a:solidFill>
                  <a:srgbClr val="C0C0C0"/>
                </a:solidFill>
                <a:latin typeface="Arial"/>
                <a:cs typeface="Arial"/>
              </a:defRPr>
            </a:lvl1pPr>
          </a:lstStyle>
          <a:p>
            <a:endParaRPr/>
          </a:p>
        </p:txBody>
      </p:sp>
      <p:sp>
        <p:nvSpPr>
          <p:cNvPr id="4" name="Holder 4"/>
          <p:cNvSpPr>
            <a:spLocks noGrp="1"/>
          </p:cNvSpPr>
          <p:nvPr>
            <p:ph type="ftr" sz="quarter" idx="5"/>
          </p:nvPr>
        </p:nvSpPr>
        <p:spPr>
          <a:xfrm>
            <a:off x="3108960" y="6377943"/>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3"/>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9/18/2024</a:t>
            </a:fld>
            <a:endParaRPr lang="en-US"/>
          </a:p>
        </p:txBody>
      </p:sp>
      <p:sp>
        <p:nvSpPr>
          <p:cNvPr id="6" name="Holder 6"/>
          <p:cNvSpPr>
            <a:spLocks noGrp="1"/>
          </p:cNvSpPr>
          <p:nvPr>
            <p:ph type="sldNum" sz="quarter" idx="7"/>
          </p:nvPr>
        </p:nvSpPr>
        <p:spPr>
          <a:xfrm>
            <a:off x="6583680" y="6377943"/>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A taxi cab sign">
            <a:extLst>
              <a:ext uri="{FF2B5EF4-FFF2-40B4-BE49-F238E27FC236}">
                <a16:creationId xmlns:a16="http://schemas.microsoft.com/office/drawing/2014/main" id="{F393DF2A-25D8-5900-6C73-1A162B23D9B4}"/>
              </a:ext>
            </a:extLst>
          </p:cNvPr>
          <p:cNvPicPr>
            <a:picLocks noChangeAspect="1"/>
          </p:cNvPicPr>
          <p:nvPr/>
        </p:nvPicPr>
        <p:blipFill>
          <a:blip r:embed="rId2"/>
          <a:srcRect l="2924" t="9091" r="16168"/>
          <a:stretch/>
        </p:blipFill>
        <p:spPr>
          <a:xfrm>
            <a:off x="0" y="10"/>
            <a:ext cx="9143980" cy="6857990"/>
          </a:xfrm>
          <a:prstGeom prst="rect">
            <a:avLst/>
          </a:prstGeom>
        </p:spPr>
      </p:pic>
      <p:sp>
        <p:nvSpPr>
          <p:cNvPr id="19" name="Rectangle 1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75865" y="-511"/>
            <a:ext cx="4592270" cy="9144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303414" y="3091928"/>
            <a:ext cx="6808922" cy="2387600"/>
          </a:xfrm>
          <a:prstGeom prst="rect">
            <a:avLst/>
          </a:prstGeom>
        </p:spPr>
        <p:txBody>
          <a:bodyPr vert="horz" lIns="91440" tIns="45720" rIns="91440" bIns="45720" rtlCol="0" anchor="b">
            <a:normAutofit/>
          </a:bodyPr>
          <a:lstStyle/>
          <a:p>
            <a:pPr algn="l" rtl="0">
              <a:lnSpc>
                <a:spcPct val="90000"/>
              </a:lnSpc>
              <a:spcBef>
                <a:spcPct val="0"/>
              </a:spcBef>
            </a:pPr>
            <a:r>
              <a:rPr lang="en-US" sz="5700" kern="1200" spc="-45">
                <a:solidFill>
                  <a:schemeClr val="bg1"/>
                </a:solidFill>
                <a:latin typeface="+mj-lt"/>
                <a:cs typeface="+mj-cs"/>
              </a:rPr>
              <a:t>NYC </a:t>
            </a:r>
            <a:r>
              <a:rPr lang="en-US" sz="5700" kern="1200" spc="-68">
                <a:solidFill>
                  <a:schemeClr val="bg1"/>
                </a:solidFill>
                <a:latin typeface="+mj-lt"/>
                <a:cs typeface="+mj-cs"/>
              </a:rPr>
              <a:t>TAXI </a:t>
            </a:r>
            <a:r>
              <a:rPr lang="en-US" sz="5700" kern="1200" spc="-4">
                <a:solidFill>
                  <a:schemeClr val="bg1"/>
                </a:solidFill>
                <a:latin typeface="+mj-lt"/>
                <a:cs typeface="+mj-cs"/>
              </a:rPr>
              <a:t>TRIP TIME</a:t>
            </a:r>
            <a:r>
              <a:rPr lang="en-US" sz="5700" kern="1200" spc="71">
                <a:solidFill>
                  <a:schemeClr val="bg1"/>
                </a:solidFill>
                <a:latin typeface="+mj-lt"/>
                <a:cs typeface="+mj-cs"/>
              </a:rPr>
              <a:t> </a:t>
            </a:r>
            <a:r>
              <a:rPr lang="en-US" sz="5700" kern="1200">
                <a:solidFill>
                  <a:schemeClr val="bg1"/>
                </a:solidFill>
                <a:latin typeface="+mj-lt"/>
                <a:cs typeface="+mj-cs"/>
              </a:rPr>
              <a:t>PREDICTION</a:t>
            </a:r>
          </a:p>
        </p:txBody>
      </p:sp>
      <p:sp>
        <p:nvSpPr>
          <p:cNvPr id="21" name="Rectangle: Rounded Corners 20">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FE20F52-4612-DDA9-98AF-EAEE37EA4D0A}"/>
              </a:ext>
            </a:extLst>
          </p:cNvPr>
          <p:cNvSpPr txBox="1"/>
          <p:nvPr/>
        </p:nvSpPr>
        <p:spPr>
          <a:xfrm>
            <a:off x="303414" y="5624945"/>
            <a:ext cx="6808922" cy="592975"/>
          </a:xfrm>
          <a:prstGeom prst="rect">
            <a:avLst/>
          </a:prstGeom>
        </p:spPr>
        <p:txBody>
          <a:bodyPr vert="horz" lIns="91440" tIns="45720" rIns="91440" bIns="45720" rtlCol="0" anchor="ctr">
            <a:normAutofit/>
          </a:bodyPr>
          <a:lstStyle/>
          <a:p>
            <a:pPr>
              <a:lnSpc>
                <a:spcPct val="90000"/>
              </a:lnSpc>
              <a:spcBef>
                <a:spcPts val="1000"/>
              </a:spcBef>
            </a:pPr>
            <a:r>
              <a:rPr lang="en-US" sz="2400">
                <a:solidFill>
                  <a:schemeClr val="bg1"/>
                </a:solidFill>
              </a:rPr>
              <a:t>R.L.SOUMYA-221FA14033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7916" y="133960"/>
            <a:ext cx="6705600" cy="1241205"/>
          </a:xfrm>
          <a:prstGeom prst="rect">
            <a:avLst/>
          </a:prstGeom>
        </p:spPr>
        <p:txBody>
          <a:bodyPr vert="horz" wrap="square" lIns="0" tIns="10001" rIns="0" bIns="0" rtlCol="0">
            <a:spAutoFit/>
          </a:bodyPr>
          <a:lstStyle/>
          <a:p>
            <a:pPr algn="ctr"/>
            <a:r>
              <a:rPr lang="en-US" sz="4000" i="0" dirty="0">
                <a:effectLst/>
                <a:latin typeface="Roboto" panose="02000000000000000000" pitchFamily="2" charset="0"/>
              </a:rPr>
              <a:t>Number of Pickups and </a:t>
            </a:r>
            <a:br>
              <a:rPr lang="en-US" sz="4000" i="0" dirty="0">
                <a:effectLst/>
                <a:latin typeface="Roboto" panose="02000000000000000000" pitchFamily="2" charset="0"/>
              </a:rPr>
            </a:br>
            <a:r>
              <a:rPr lang="en-US" sz="4000" i="0" dirty="0">
                <a:effectLst/>
                <a:latin typeface="Roboto" panose="02000000000000000000" pitchFamily="2" charset="0"/>
              </a:rPr>
              <a:t>Drop-offs with in a Week</a:t>
            </a:r>
            <a:endParaRPr lang="en-US" sz="4000" dirty="0">
              <a:effectLst/>
              <a:latin typeface="+mn-lt"/>
            </a:endParaRPr>
          </a:p>
        </p:txBody>
      </p:sp>
      <p:pic>
        <p:nvPicPr>
          <p:cNvPr id="6" name="Picture 5">
            <a:extLst>
              <a:ext uri="{FF2B5EF4-FFF2-40B4-BE49-F238E27FC236}">
                <a16:creationId xmlns:a16="http://schemas.microsoft.com/office/drawing/2014/main" id="{E3B6C0CC-B65A-5DE1-2CB4-883036E34F99}"/>
              </a:ext>
            </a:extLst>
          </p:cNvPr>
          <p:cNvPicPr>
            <a:picLocks noChangeAspect="1"/>
          </p:cNvPicPr>
          <p:nvPr/>
        </p:nvPicPr>
        <p:blipFill>
          <a:blip r:embed="rId2"/>
          <a:stretch>
            <a:fillRect/>
          </a:stretch>
        </p:blipFill>
        <p:spPr>
          <a:xfrm>
            <a:off x="1256071" y="1393723"/>
            <a:ext cx="6222814" cy="5237029"/>
          </a:xfrm>
          <a:prstGeom prst="rect">
            <a:avLst/>
          </a:prstGeom>
        </p:spPr>
      </p:pic>
    </p:spTree>
    <p:extLst>
      <p:ext uri="{BB962C8B-B14F-4D97-AF65-F5344CB8AC3E}">
        <p14:creationId xmlns:p14="http://schemas.microsoft.com/office/powerpoint/2010/main" val="2420134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4300" y="231058"/>
            <a:ext cx="7018686" cy="1025761"/>
          </a:xfrm>
          <a:prstGeom prst="rect">
            <a:avLst/>
          </a:prstGeom>
        </p:spPr>
        <p:txBody>
          <a:bodyPr vert="horz" wrap="square" lIns="0" tIns="10001" rIns="0" bIns="0" rtlCol="0">
            <a:spAutoFit/>
          </a:bodyPr>
          <a:lstStyle/>
          <a:p>
            <a:pPr marL="9525" algn="ctr">
              <a:spcBef>
                <a:spcPts val="79"/>
              </a:spcBef>
            </a:pPr>
            <a:r>
              <a:rPr lang="en-US" i="0" dirty="0">
                <a:effectLst/>
                <a:latin typeface="Roboto" panose="02000000000000000000" pitchFamily="2" charset="0"/>
              </a:rPr>
              <a:t>Number of Pickups and </a:t>
            </a:r>
            <a:br>
              <a:rPr lang="en-US" i="0" dirty="0">
                <a:effectLst/>
                <a:latin typeface="Roboto" panose="02000000000000000000" pitchFamily="2" charset="0"/>
              </a:rPr>
            </a:br>
            <a:r>
              <a:rPr lang="en-US" i="0" dirty="0">
                <a:effectLst/>
                <a:latin typeface="Roboto" panose="02000000000000000000" pitchFamily="2" charset="0"/>
              </a:rPr>
              <a:t>Drop-offs with in a Day</a:t>
            </a:r>
            <a:endParaRPr spc="-4" dirty="0"/>
          </a:p>
        </p:txBody>
      </p:sp>
      <p:pic>
        <p:nvPicPr>
          <p:cNvPr id="5" name="Picture 4">
            <a:extLst>
              <a:ext uri="{FF2B5EF4-FFF2-40B4-BE49-F238E27FC236}">
                <a16:creationId xmlns:a16="http://schemas.microsoft.com/office/drawing/2014/main" id="{E09BC11D-569E-F612-1471-084B22AD2597}"/>
              </a:ext>
            </a:extLst>
          </p:cNvPr>
          <p:cNvPicPr>
            <a:picLocks noChangeAspect="1"/>
          </p:cNvPicPr>
          <p:nvPr/>
        </p:nvPicPr>
        <p:blipFill>
          <a:blip r:embed="rId2"/>
          <a:stretch>
            <a:fillRect/>
          </a:stretch>
        </p:blipFill>
        <p:spPr>
          <a:xfrm>
            <a:off x="371168" y="1531921"/>
            <a:ext cx="7918857" cy="5308873"/>
          </a:xfrm>
          <a:prstGeom prst="rect">
            <a:avLst/>
          </a:prstGeom>
        </p:spPr>
      </p:pic>
    </p:spTree>
    <p:extLst>
      <p:ext uri="{BB962C8B-B14F-4D97-AF65-F5344CB8AC3E}">
        <p14:creationId xmlns:p14="http://schemas.microsoft.com/office/powerpoint/2010/main" val="967491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0302" y="309347"/>
            <a:ext cx="4303395" cy="625652"/>
          </a:xfrm>
          <a:prstGeom prst="rect">
            <a:avLst/>
          </a:prstGeom>
        </p:spPr>
        <p:txBody>
          <a:bodyPr vert="horz" wrap="square" lIns="0" tIns="10001" rIns="0" bIns="0" rtlCol="0">
            <a:spAutoFit/>
          </a:bodyPr>
          <a:lstStyle/>
          <a:p>
            <a:pPr marL="9525">
              <a:spcBef>
                <a:spcPts val="79"/>
              </a:spcBef>
            </a:pPr>
            <a:r>
              <a:rPr sz="4000" spc="-8" dirty="0"/>
              <a:t>BASIC</a:t>
            </a:r>
            <a:r>
              <a:rPr spc="-71" dirty="0"/>
              <a:t> </a:t>
            </a:r>
            <a:r>
              <a:rPr sz="4000" spc="-30" dirty="0"/>
              <a:t>EXPLORATION</a:t>
            </a:r>
          </a:p>
        </p:txBody>
      </p:sp>
      <p:sp>
        <p:nvSpPr>
          <p:cNvPr id="3" name="object 3"/>
          <p:cNvSpPr txBox="1"/>
          <p:nvPr/>
        </p:nvSpPr>
        <p:spPr>
          <a:xfrm>
            <a:off x="0" y="1371600"/>
            <a:ext cx="9144000" cy="5380800"/>
          </a:xfrm>
          <a:prstGeom prst="rect">
            <a:avLst/>
          </a:prstGeom>
        </p:spPr>
        <p:txBody>
          <a:bodyPr vert="horz" wrap="square" lIns="0" tIns="10001" rIns="0" bIns="0" rtlCol="0">
            <a:spAutoFit/>
          </a:bodyPr>
          <a:lstStyle/>
          <a:p>
            <a:pPr marL="266700" marR="420529" indent="-257175" algn="just">
              <a:spcBef>
                <a:spcPts val="79"/>
              </a:spcBef>
              <a:buFont typeface="Arial"/>
              <a:buChar char="•"/>
              <a:tabLst>
                <a:tab pos="266224" algn="l"/>
                <a:tab pos="266700" algn="l"/>
              </a:tabLst>
            </a:pPr>
            <a:r>
              <a:rPr sz="2400" spc="-4" dirty="0">
                <a:latin typeface="Carlito"/>
                <a:cs typeface="Carlito"/>
              </a:rPr>
              <a:t>The </a:t>
            </a:r>
            <a:r>
              <a:rPr sz="2400" spc="-11" dirty="0">
                <a:latin typeface="Carlito"/>
                <a:cs typeface="Carlito"/>
              </a:rPr>
              <a:t>dataset contains </a:t>
            </a:r>
            <a:r>
              <a:rPr sz="2400" spc="-4" dirty="0">
                <a:latin typeface="Carlito"/>
                <a:cs typeface="Carlito"/>
              </a:rPr>
              <a:t>1458644 </a:t>
            </a:r>
            <a:r>
              <a:rPr sz="2400" spc="-23" dirty="0">
                <a:latin typeface="Carlito"/>
                <a:cs typeface="Carlito"/>
              </a:rPr>
              <a:t>rows </a:t>
            </a:r>
            <a:r>
              <a:rPr sz="2400" spc="-4" dirty="0">
                <a:latin typeface="Carlito"/>
                <a:cs typeface="Carlito"/>
              </a:rPr>
              <a:t>and </a:t>
            </a:r>
            <a:r>
              <a:rPr sz="2400" dirty="0">
                <a:latin typeface="Carlito"/>
                <a:cs typeface="Carlito"/>
              </a:rPr>
              <a:t>11  </a:t>
            </a:r>
            <a:r>
              <a:rPr sz="2400" spc="-8" dirty="0">
                <a:latin typeface="Carlito"/>
                <a:cs typeface="Carlito"/>
              </a:rPr>
              <a:t>columns.</a:t>
            </a:r>
            <a:endParaRPr sz="2400" dirty="0">
              <a:latin typeface="Carlito"/>
              <a:cs typeface="Carlito"/>
            </a:endParaRPr>
          </a:p>
          <a:p>
            <a:pPr marL="266700" marR="3810" indent="-257175" algn="just">
              <a:spcBef>
                <a:spcPts val="574"/>
              </a:spcBef>
              <a:buFont typeface="Arial"/>
              <a:buChar char="•"/>
              <a:tabLst>
                <a:tab pos="266224" algn="l"/>
                <a:tab pos="266700" algn="l"/>
              </a:tabLst>
            </a:pPr>
            <a:r>
              <a:rPr sz="2400" spc="-45" dirty="0">
                <a:latin typeface="Carlito"/>
                <a:cs typeface="Carlito"/>
              </a:rPr>
              <a:t>Two </a:t>
            </a:r>
            <a:r>
              <a:rPr sz="2400" spc="-15" dirty="0">
                <a:latin typeface="Carlito"/>
                <a:cs typeface="Carlito"/>
              </a:rPr>
              <a:t>categorical </a:t>
            </a:r>
            <a:r>
              <a:rPr sz="2400" spc="-19" dirty="0">
                <a:latin typeface="Carlito"/>
                <a:cs typeface="Carlito"/>
              </a:rPr>
              <a:t>features </a:t>
            </a:r>
            <a:r>
              <a:rPr sz="2400" spc="-8" dirty="0">
                <a:latin typeface="Carlito"/>
                <a:cs typeface="Carlito"/>
              </a:rPr>
              <a:t>‘store_and_fwd_flag’  </a:t>
            </a:r>
            <a:r>
              <a:rPr sz="2400" spc="-4" dirty="0">
                <a:latin typeface="Carlito"/>
                <a:cs typeface="Carlito"/>
              </a:rPr>
              <a:t>and</a:t>
            </a:r>
            <a:r>
              <a:rPr sz="2400" spc="-8" dirty="0">
                <a:latin typeface="Carlito"/>
                <a:cs typeface="Carlito"/>
              </a:rPr>
              <a:t> ‘vendor_id’</a:t>
            </a:r>
            <a:endParaRPr sz="2400" dirty="0">
              <a:latin typeface="Carlito"/>
              <a:cs typeface="Carlito"/>
            </a:endParaRPr>
          </a:p>
          <a:p>
            <a:pPr marL="266700" indent="-257175" algn="just">
              <a:spcBef>
                <a:spcPts val="574"/>
              </a:spcBef>
              <a:buFont typeface="Arial"/>
              <a:buChar char="•"/>
              <a:tabLst>
                <a:tab pos="266224" algn="l"/>
                <a:tab pos="266700" algn="l"/>
              </a:tabLst>
            </a:pPr>
            <a:r>
              <a:rPr sz="2400" spc="-8" dirty="0">
                <a:latin typeface="Carlito"/>
                <a:cs typeface="Carlito"/>
              </a:rPr>
              <a:t>Outliers </a:t>
            </a:r>
            <a:r>
              <a:rPr sz="2400" spc="-11" dirty="0">
                <a:latin typeface="Carlito"/>
                <a:cs typeface="Carlito"/>
              </a:rPr>
              <a:t>present </a:t>
            </a:r>
            <a:r>
              <a:rPr sz="2400" spc="-4" dirty="0">
                <a:latin typeface="Carlito"/>
                <a:cs typeface="Carlito"/>
              </a:rPr>
              <a:t>in all </a:t>
            </a:r>
            <a:r>
              <a:rPr sz="2400" spc="-8" dirty="0">
                <a:latin typeface="Carlito"/>
                <a:cs typeface="Carlito"/>
              </a:rPr>
              <a:t>numerical</a:t>
            </a:r>
            <a:r>
              <a:rPr sz="2400" spc="15" dirty="0">
                <a:latin typeface="Carlito"/>
                <a:cs typeface="Carlito"/>
              </a:rPr>
              <a:t> </a:t>
            </a:r>
            <a:r>
              <a:rPr sz="2400" spc="-19" dirty="0">
                <a:latin typeface="Carlito"/>
                <a:cs typeface="Carlito"/>
              </a:rPr>
              <a:t>features</a:t>
            </a:r>
            <a:endParaRPr sz="2400" dirty="0">
              <a:latin typeface="Carlito"/>
              <a:cs typeface="Carlito"/>
            </a:endParaRPr>
          </a:p>
          <a:p>
            <a:pPr marL="266700" marR="393859" indent="-257175" algn="just">
              <a:spcBef>
                <a:spcPts val="574"/>
              </a:spcBef>
              <a:buFont typeface="Arial"/>
              <a:buChar char="•"/>
              <a:tabLst>
                <a:tab pos="266224" algn="l"/>
                <a:tab pos="266700" algn="l"/>
              </a:tabLst>
            </a:pPr>
            <a:r>
              <a:rPr sz="2400" spc="-15" dirty="0">
                <a:latin typeface="Carlito"/>
                <a:cs typeface="Carlito"/>
              </a:rPr>
              <a:t>Data </a:t>
            </a:r>
            <a:r>
              <a:rPr sz="2400" spc="-11" dirty="0">
                <a:latin typeface="Carlito"/>
                <a:cs typeface="Carlito"/>
              </a:rPr>
              <a:t>formating </a:t>
            </a:r>
            <a:r>
              <a:rPr sz="2400" spc="-19" dirty="0">
                <a:latin typeface="Carlito"/>
                <a:cs typeface="Carlito"/>
              </a:rPr>
              <a:t>steps </a:t>
            </a:r>
            <a:r>
              <a:rPr sz="2400" spc="-11" dirty="0">
                <a:latin typeface="Carlito"/>
                <a:cs typeface="Carlito"/>
              </a:rPr>
              <a:t>required </a:t>
            </a:r>
            <a:r>
              <a:rPr sz="2400" spc="-19" dirty="0">
                <a:latin typeface="Carlito"/>
                <a:cs typeface="Carlito"/>
              </a:rPr>
              <a:t>for </a:t>
            </a:r>
            <a:r>
              <a:rPr sz="2400" spc="-11" dirty="0">
                <a:latin typeface="Carlito"/>
                <a:cs typeface="Carlito"/>
              </a:rPr>
              <a:t>datetime  </a:t>
            </a:r>
            <a:r>
              <a:rPr sz="2400" spc="-19" dirty="0">
                <a:latin typeface="Carlito"/>
                <a:cs typeface="Carlito"/>
              </a:rPr>
              <a:t>features</a:t>
            </a:r>
            <a:endParaRPr sz="2400" dirty="0">
              <a:latin typeface="Carlito"/>
              <a:cs typeface="Carlito"/>
            </a:endParaRPr>
          </a:p>
          <a:p>
            <a:pPr marL="266700" indent="-257175" algn="just">
              <a:spcBef>
                <a:spcPts val="574"/>
              </a:spcBef>
              <a:buFont typeface="Arial"/>
              <a:buChar char="•"/>
              <a:tabLst>
                <a:tab pos="266224" algn="l"/>
                <a:tab pos="266700" algn="l"/>
              </a:tabLst>
            </a:pPr>
            <a:r>
              <a:rPr sz="2400" dirty="0">
                <a:latin typeface="Carlito"/>
                <a:cs typeface="Carlito"/>
              </a:rPr>
              <a:t>No </a:t>
            </a:r>
            <a:r>
              <a:rPr sz="2400" spc="-4" dirty="0">
                <a:latin typeface="Carlito"/>
                <a:cs typeface="Carlito"/>
              </a:rPr>
              <a:t>null </a:t>
            </a:r>
            <a:r>
              <a:rPr sz="2400" spc="-11" dirty="0">
                <a:latin typeface="Carlito"/>
                <a:cs typeface="Carlito"/>
              </a:rPr>
              <a:t>values</a:t>
            </a:r>
            <a:r>
              <a:rPr sz="2400" spc="-4" dirty="0">
                <a:latin typeface="Carlito"/>
                <a:cs typeface="Carlito"/>
              </a:rPr>
              <a:t> </a:t>
            </a:r>
            <a:r>
              <a:rPr sz="2400" spc="-11" dirty="0">
                <a:latin typeface="Carlito"/>
                <a:cs typeface="Carlito"/>
              </a:rPr>
              <a:t>present</a:t>
            </a:r>
            <a:endParaRPr lang="en-IN" sz="2400" spc="-11" dirty="0">
              <a:latin typeface="Carlito"/>
              <a:cs typeface="Carlito"/>
            </a:endParaRPr>
          </a:p>
          <a:p>
            <a:pPr algn="just">
              <a:lnSpc>
                <a:spcPct val="150000"/>
              </a:lnSpc>
              <a:buFont typeface="Arial" panose="020B0604020202020204" pitchFamily="34" charset="0"/>
              <a:buChar char="•"/>
            </a:pPr>
            <a:r>
              <a:rPr lang="en-IN" sz="2400" b="0" i="0" dirty="0">
                <a:effectLst/>
                <a:latin typeface="-apple-system"/>
              </a:rPr>
              <a:t>  </a:t>
            </a:r>
            <a:r>
              <a:rPr lang="en-IN" sz="2400" b="0" i="0" dirty="0" err="1">
                <a:effectLst/>
                <a:latin typeface="-apple-system"/>
              </a:rPr>
              <a:t>Passenger_count</a:t>
            </a:r>
            <a:r>
              <a:rPr lang="en-IN" sz="2400" b="0" i="0" dirty="0">
                <a:effectLst/>
                <a:latin typeface="-apple-system"/>
              </a:rPr>
              <a:t>, </a:t>
            </a:r>
            <a:r>
              <a:rPr lang="en-IN" sz="2400" b="0" i="0" dirty="0" err="1">
                <a:effectLst/>
                <a:latin typeface="-apple-system"/>
              </a:rPr>
              <a:t>Vendor_id</a:t>
            </a:r>
            <a:r>
              <a:rPr lang="en-IN" sz="2400" b="0" i="0" dirty="0">
                <a:effectLst/>
                <a:latin typeface="-apple-system"/>
              </a:rPr>
              <a:t> and </a:t>
            </a:r>
            <a:r>
              <a:rPr lang="en-IN" sz="2400" b="0" i="0" dirty="0" err="1">
                <a:effectLst/>
                <a:latin typeface="-apple-system"/>
              </a:rPr>
              <a:t>trip_duration</a:t>
            </a:r>
            <a:r>
              <a:rPr lang="en-IN" sz="2400" b="0" i="0" dirty="0">
                <a:effectLst/>
                <a:latin typeface="-apple-system"/>
              </a:rPr>
              <a:t> are having integer value.</a:t>
            </a:r>
          </a:p>
          <a:p>
            <a:pPr algn="just">
              <a:lnSpc>
                <a:spcPct val="150000"/>
              </a:lnSpc>
              <a:buFont typeface="Arial" panose="020B0604020202020204" pitchFamily="34" charset="0"/>
              <a:buChar char="•"/>
            </a:pPr>
            <a:r>
              <a:rPr lang="en-IN" sz="2400" b="0" i="0" dirty="0">
                <a:effectLst/>
                <a:latin typeface="-apple-system"/>
              </a:rPr>
              <a:t>  </a:t>
            </a:r>
            <a:r>
              <a:rPr lang="en-IN" sz="2400" b="0" i="0" dirty="0" err="1">
                <a:effectLst/>
                <a:latin typeface="-apple-system"/>
              </a:rPr>
              <a:t>pickup_datetime,dropoff_datetime</a:t>
            </a:r>
            <a:r>
              <a:rPr lang="en-IN" sz="2400" b="0" i="0" dirty="0">
                <a:effectLst/>
                <a:latin typeface="-apple-system"/>
              </a:rPr>
              <a:t> is a datetime variable</a:t>
            </a:r>
          </a:p>
          <a:p>
            <a:pPr algn="just">
              <a:lnSpc>
                <a:spcPct val="150000"/>
              </a:lnSpc>
              <a:buFont typeface="Arial" panose="020B0604020202020204" pitchFamily="34" charset="0"/>
              <a:buChar char="•"/>
            </a:pPr>
            <a:r>
              <a:rPr lang="en-IN" sz="2400" b="0" i="0" dirty="0">
                <a:effectLst/>
                <a:latin typeface="-apple-system"/>
              </a:rPr>
              <a:t>  pickup_longitude,pickup_latitude,dropoff_longitude,dropoff_latitude   </a:t>
            </a:r>
          </a:p>
          <a:p>
            <a:pPr algn="just">
              <a:lnSpc>
                <a:spcPct val="150000"/>
              </a:lnSpc>
            </a:pPr>
            <a:r>
              <a:rPr lang="en-IN" sz="2400" b="0" i="0" dirty="0">
                <a:effectLst/>
                <a:latin typeface="-apple-system"/>
              </a:rPr>
              <a:t>    are real numbers having float as data type *</a:t>
            </a:r>
            <a:r>
              <a:rPr lang="en-IN" sz="2400" b="0" i="0" dirty="0" err="1">
                <a:effectLst/>
                <a:latin typeface="-apple-system"/>
              </a:rPr>
              <a:t>store_and_fwd_flag</a:t>
            </a:r>
            <a:r>
              <a:rPr lang="en-IN" sz="2400" b="0" i="0" dirty="0">
                <a:effectLst/>
                <a:latin typeface="-apple-system"/>
              </a:rPr>
              <a:t> </a:t>
            </a:r>
          </a:p>
          <a:p>
            <a:pPr algn="just">
              <a:lnSpc>
                <a:spcPct val="150000"/>
              </a:lnSpc>
            </a:pPr>
            <a:r>
              <a:rPr lang="en-IN" sz="2400" dirty="0">
                <a:latin typeface="-apple-system"/>
              </a:rPr>
              <a:t>    </a:t>
            </a:r>
            <a:r>
              <a:rPr lang="en-IN" sz="2400" b="0" i="0" dirty="0">
                <a:effectLst/>
                <a:latin typeface="-apple-system"/>
              </a:rPr>
              <a:t>and Id belongs to a string data type.</a:t>
            </a:r>
          </a:p>
          <a:p>
            <a:pPr marL="266700" indent="-257175">
              <a:spcBef>
                <a:spcPts val="574"/>
              </a:spcBef>
              <a:buFont typeface="Arial"/>
              <a:buChar char="•"/>
              <a:tabLst>
                <a:tab pos="266224" algn="l"/>
                <a:tab pos="266700" algn="l"/>
              </a:tabLst>
            </a:pPr>
            <a:endParaRPr sz="2400" dirty="0">
              <a:latin typeface="Carlito"/>
              <a:cs typeface="Carl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147977"/>
            <a:ext cx="5181600" cy="1025761"/>
          </a:xfrm>
          <a:prstGeom prst="rect">
            <a:avLst/>
          </a:prstGeom>
        </p:spPr>
        <p:txBody>
          <a:bodyPr vert="horz" wrap="square" lIns="0" tIns="10001" rIns="0" bIns="0" rtlCol="0">
            <a:spAutoFit/>
          </a:bodyPr>
          <a:lstStyle/>
          <a:p>
            <a:pPr marL="9525">
              <a:spcBef>
                <a:spcPts val="79"/>
              </a:spcBef>
            </a:pPr>
            <a:r>
              <a:rPr lang="en-IN" spc="-4" dirty="0"/>
              <a:t>Relation Between Trip duration and Distance</a:t>
            </a:r>
            <a:endParaRPr spc="-4" dirty="0"/>
          </a:p>
        </p:txBody>
      </p:sp>
      <p:pic>
        <p:nvPicPr>
          <p:cNvPr id="6" name="Picture 5">
            <a:extLst>
              <a:ext uri="{FF2B5EF4-FFF2-40B4-BE49-F238E27FC236}">
                <a16:creationId xmlns:a16="http://schemas.microsoft.com/office/drawing/2014/main" id="{92BD74C2-1CDE-396B-04B1-66E00D729415}"/>
              </a:ext>
            </a:extLst>
          </p:cNvPr>
          <p:cNvPicPr>
            <a:picLocks noChangeAspect="1"/>
          </p:cNvPicPr>
          <p:nvPr/>
        </p:nvPicPr>
        <p:blipFill>
          <a:blip r:embed="rId2"/>
          <a:stretch>
            <a:fillRect/>
          </a:stretch>
        </p:blipFill>
        <p:spPr>
          <a:xfrm>
            <a:off x="578137" y="1200034"/>
            <a:ext cx="7868054" cy="5321573"/>
          </a:xfrm>
          <a:prstGeom prst="rect">
            <a:avLst/>
          </a:prstGeom>
        </p:spPr>
      </p:pic>
    </p:spTree>
    <p:extLst>
      <p:ext uri="{BB962C8B-B14F-4D97-AF65-F5344CB8AC3E}">
        <p14:creationId xmlns:p14="http://schemas.microsoft.com/office/powerpoint/2010/main" val="81796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8205" y="152400"/>
            <a:ext cx="4667589" cy="625652"/>
          </a:xfrm>
          <a:prstGeom prst="rect">
            <a:avLst/>
          </a:prstGeom>
        </p:spPr>
        <p:txBody>
          <a:bodyPr vert="horz" wrap="square" lIns="0" tIns="10001" rIns="0" bIns="0" rtlCol="0">
            <a:spAutoFit/>
          </a:bodyPr>
          <a:lstStyle/>
          <a:p>
            <a:pPr marL="9525">
              <a:spcBef>
                <a:spcPts val="79"/>
              </a:spcBef>
            </a:pPr>
            <a:r>
              <a:rPr lang="en-IN" sz="4000" spc="-19" dirty="0"/>
              <a:t>Correlation Heatmap</a:t>
            </a:r>
            <a:endParaRPr sz="4000" spc="-8" dirty="0"/>
          </a:p>
        </p:txBody>
      </p:sp>
      <p:pic>
        <p:nvPicPr>
          <p:cNvPr id="7" name="Picture 6">
            <a:extLst>
              <a:ext uri="{FF2B5EF4-FFF2-40B4-BE49-F238E27FC236}">
                <a16:creationId xmlns:a16="http://schemas.microsoft.com/office/drawing/2014/main" id="{DB624393-1E1F-6B9F-AE61-2B3E7907E5F4}"/>
              </a:ext>
            </a:extLst>
          </p:cNvPr>
          <p:cNvPicPr>
            <a:picLocks noChangeAspect="1"/>
          </p:cNvPicPr>
          <p:nvPr/>
        </p:nvPicPr>
        <p:blipFill>
          <a:blip r:embed="rId2"/>
          <a:stretch>
            <a:fillRect/>
          </a:stretch>
        </p:blipFill>
        <p:spPr>
          <a:xfrm>
            <a:off x="0" y="869642"/>
            <a:ext cx="9144000" cy="5988358"/>
          </a:xfrm>
          <a:prstGeom prst="rect">
            <a:avLst/>
          </a:prstGeom>
        </p:spPr>
      </p:pic>
    </p:spTree>
    <p:extLst>
      <p:ext uri="{BB962C8B-B14F-4D97-AF65-F5344CB8AC3E}">
        <p14:creationId xmlns:p14="http://schemas.microsoft.com/office/powerpoint/2010/main" val="376325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2839" y="204019"/>
            <a:ext cx="4214043" cy="625652"/>
          </a:xfrm>
          <a:prstGeom prst="rect">
            <a:avLst/>
          </a:prstGeom>
        </p:spPr>
        <p:txBody>
          <a:bodyPr vert="horz" wrap="square" lIns="0" tIns="10001" rIns="0" bIns="0" rtlCol="0">
            <a:spAutoFit/>
          </a:bodyPr>
          <a:lstStyle/>
          <a:p>
            <a:pPr marL="9525">
              <a:spcBef>
                <a:spcPts val="79"/>
              </a:spcBef>
            </a:pPr>
            <a:r>
              <a:rPr sz="4000" spc="-4" dirty="0"/>
              <a:t>Linear</a:t>
            </a:r>
            <a:r>
              <a:rPr sz="4000" spc="-53" dirty="0"/>
              <a:t> </a:t>
            </a:r>
            <a:r>
              <a:rPr sz="4000" spc="-11" dirty="0"/>
              <a:t>Regression</a:t>
            </a:r>
          </a:p>
        </p:txBody>
      </p:sp>
      <p:sp>
        <p:nvSpPr>
          <p:cNvPr id="3" name="object 3"/>
          <p:cNvSpPr txBox="1"/>
          <p:nvPr/>
        </p:nvSpPr>
        <p:spPr>
          <a:xfrm>
            <a:off x="304801" y="914400"/>
            <a:ext cx="4343400" cy="3195010"/>
          </a:xfrm>
          <a:prstGeom prst="rect">
            <a:avLst/>
          </a:prstGeom>
        </p:spPr>
        <p:txBody>
          <a:bodyPr vert="horz" wrap="square" lIns="0" tIns="10001" rIns="0" bIns="0" rtlCol="0">
            <a:spAutoFit/>
          </a:bodyPr>
          <a:lstStyle/>
          <a:p>
            <a:pPr marL="47625" marR="41910" algn="just">
              <a:spcBef>
                <a:spcPts val="79"/>
              </a:spcBef>
            </a:pPr>
            <a:r>
              <a:rPr sz="1500" spc="101" dirty="0">
                <a:latin typeface="Carlito"/>
                <a:cs typeface="Carlito"/>
              </a:rPr>
              <a:t>Linear </a:t>
            </a:r>
            <a:r>
              <a:rPr sz="1500" spc="105" dirty="0">
                <a:latin typeface="Carlito"/>
                <a:cs typeface="Carlito"/>
              </a:rPr>
              <a:t>Regression </a:t>
            </a:r>
            <a:r>
              <a:rPr sz="1500" spc="60" dirty="0">
                <a:latin typeface="Carlito"/>
                <a:cs typeface="Carlito"/>
              </a:rPr>
              <a:t>is </a:t>
            </a:r>
            <a:r>
              <a:rPr sz="1500" dirty="0">
                <a:latin typeface="Carlito"/>
                <a:cs typeface="Carlito"/>
              </a:rPr>
              <a:t>a </a:t>
            </a:r>
            <a:r>
              <a:rPr sz="1500" spc="105" dirty="0">
                <a:latin typeface="Carlito"/>
                <a:cs typeface="Carlito"/>
              </a:rPr>
              <a:t>regression </a:t>
            </a:r>
            <a:r>
              <a:rPr sz="1500" spc="60" dirty="0">
                <a:latin typeface="Carlito"/>
                <a:cs typeface="Carlito"/>
              </a:rPr>
              <a:t>of  </a:t>
            </a:r>
            <a:r>
              <a:rPr sz="1500" spc="98" dirty="0">
                <a:latin typeface="Carlito"/>
                <a:cs typeface="Carlito"/>
              </a:rPr>
              <a:t>dependent </a:t>
            </a:r>
            <a:r>
              <a:rPr sz="1500" spc="94" dirty="0">
                <a:latin typeface="Carlito"/>
                <a:cs typeface="Carlito"/>
              </a:rPr>
              <a:t>variable </a:t>
            </a:r>
            <a:r>
              <a:rPr sz="1500" spc="56" dirty="0">
                <a:latin typeface="Carlito"/>
                <a:cs typeface="Carlito"/>
              </a:rPr>
              <a:t>on </a:t>
            </a:r>
            <a:r>
              <a:rPr sz="1500" spc="101" dirty="0">
                <a:latin typeface="Carlito"/>
                <a:cs typeface="Carlito"/>
              </a:rPr>
              <a:t>independent  </a:t>
            </a:r>
            <a:r>
              <a:rPr sz="1500" spc="4" dirty="0">
                <a:latin typeface="Carlito"/>
                <a:cs typeface="Carlito"/>
              </a:rPr>
              <a:t>variable. It is </a:t>
            </a:r>
            <a:r>
              <a:rPr sz="1500" dirty="0">
                <a:latin typeface="Carlito"/>
                <a:cs typeface="Carlito"/>
              </a:rPr>
              <a:t>a </a:t>
            </a:r>
            <a:r>
              <a:rPr sz="1500" spc="8" dirty="0">
                <a:latin typeface="Carlito"/>
                <a:cs typeface="Carlito"/>
              </a:rPr>
              <a:t>linear model </a:t>
            </a:r>
            <a:r>
              <a:rPr sz="1500" dirty="0">
                <a:latin typeface="Carlito"/>
                <a:cs typeface="Carlito"/>
              </a:rPr>
              <a:t>that </a:t>
            </a:r>
            <a:r>
              <a:rPr sz="1500" spc="8" dirty="0">
                <a:latin typeface="Carlito"/>
                <a:cs typeface="Carlito"/>
              </a:rPr>
              <a:t>assumes  </a:t>
            </a:r>
            <a:r>
              <a:rPr sz="1500" dirty="0">
                <a:latin typeface="Carlito"/>
                <a:cs typeface="Carlito"/>
              </a:rPr>
              <a:t>a </a:t>
            </a:r>
            <a:r>
              <a:rPr sz="1500" spc="11" dirty="0">
                <a:latin typeface="Carlito"/>
                <a:cs typeface="Carlito"/>
              </a:rPr>
              <a:t>linear </a:t>
            </a:r>
            <a:r>
              <a:rPr sz="1500" spc="15" dirty="0">
                <a:latin typeface="Carlito"/>
                <a:cs typeface="Carlito"/>
              </a:rPr>
              <a:t>relationship </a:t>
            </a:r>
            <a:r>
              <a:rPr sz="1500" spc="11" dirty="0">
                <a:latin typeface="Carlito"/>
                <a:cs typeface="Carlito"/>
              </a:rPr>
              <a:t>between</a:t>
            </a:r>
            <a:r>
              <a:rPr sz="1500" spc="105" dirty="0">
                <a:latin typeface="Carlito"/>
                <a:cs typeface="Carlito"/>
              </a:rPr>
              <a:t> </a:t>
            </a:r>
            <a:r>
              <a:rPr sz="1500" spc="15" dirty="0">
                <a:latin typeface="Carlito"/>
                <a:cs typeface="Carlito"/>
              </a:rPr>
              <a:t>dependent</a:t>
            </a:r>
            <a:endParaRPr sz="1500" dirty="0">
              <a:latin typeface="Carlito"/>
              <a:cs typeface="Carlito"/>
            </a:endParaRPr>
          </a:p>
          <a:p>
            <a:pPr marL="47625" marR="41910" algn="just"/>
            <a:r>
              <a:rPr sz="1500" spc="41" dirty="0">
                <a:latin typeface="Carlito"/>
                <a:cs typeface="Carlito"/>
              </a:rPr>
              <a:t>(y) </a:t>
            </a:r>
            <a:r>
              <a:rPr sz="1500" spc="45" dirty="0">
                <a:latin typeface="Carlito"/>
                <a:cs typeface="Carlito"/>
              </a:rPr>
              <a:t>and </a:t>
            </a:r>
            <a:r>
              <a:rPr sz="1500" spc="60" dirty="0">
                <a:latin typeface="Carlito"/>
                <a:cs typeface="Carlito"/>
              </a:rPr>
              <a:t>independent </a:t>
            </a:r>
            <a:r>
              <a:rPr sz="1500" spc="56" dirty="0">
                <a:latin typeface="Carlito"/>
                <a:cs typeface="Carlito"/>
              </a:rPr>
              <a:t>variables </a:t>
            </a:r>
            <a:r>
              <a:rPr sz="1500" spc="49" dirty="0">
                <a:latin typeface="Carlito"/>
                <a:cs typeface="Carlito"/>
              </a:rPr>
              <a:t>(x). </a:t>
            </a:r>
            <a:r>
              <a:rPr sz="1500" spc="45" dirty="0">
                <a:latin typeface="Carlito"/>
                <a:cs typeface="Carlito"/>
              </a:rPr>
              <a:t>The  </a:t>
            </a:r>
            <a:r>
              <a:rPr sz="1500" spc="49" dirty="0">
                <a:latin typeface="Carlito"/>
                <a:cs typeface="Carlito"/>
              </a:rPr>
              <a:t>dependent </a:t>
            </a:r>
            <a:r>
              <a:rPr sz="1500" spc="45" dirty="0">
                <a:latin typeface="Carlito"/>
                <a:cs typeface="Carlito"/>
              </a:rPr>
              <a:t>variable </a:t>
            </a:r>
            <a:r>
              <a:rPr sz="1500" spc="38" dirty="0">
                <a:latin typeface="Carlito"/>
                <a:cs typeface="Carlito"/>
              </a:rPr>
              <a:t>(y) </a:t>
            </a:r>
            <a:r>
              <a:rPr sz="1500" spc="26" dirty="0">
                <a:latin typeface="Carlito"/>
                <a:cs typeface="Carlito"/>
              </a:rPr>
              <a:t>is </a:t>
            </a:r>
            <a:r>
              <a:rPr sz="1500" spc="45" dirty="0">
                <a:latin typeface="Carlito"/>
                <a:cs typeface="Carlito"/>
              </a:rPr>
              <a:t>calculated </a:t>
            </a:r>
            <a:r>
              <a:rPr sz="1500" spc="23" dirty="0">
                <a:latin typeface="Carlito"/>
                <a:cs typeface="Carlito"/>
              </a:rPr>
              <a:t>by  </a:t>
            </a:r>
            <a:r>
              <a:rPr sz="1500" dirty="0">
                <a:latin typeface="Carlito"/>
                <a:cs typeface="Carlito"/>
              </a:rPr>
              <a:t>l </a:t>
            </a:r>
            <a:r>
              <a:rPr sz="1500" spc="109" dirty="0">
                <a:latin typeface="Carlito"/>
                <a:cs typeface="Carlito"/>
              </a:rPr>
              <a:t>inear </a:t>
            </a:r>
            <a:r>
              <a:rPr sz="1500" spc="120" dirty="0">
                <a:latin typeface="Carlito"/>
                <a:cs typeface="Carlito"/>
              </a:rPr>
              <a:t>combination </a:t>
            </a:r>
            <a:r>
              <a:rPr sz="1500" spc="68" dirty="0">
                <a:latin typeface="Carlito"/>
                <a:cs typeface="Carlito"/>
              </a:rPr>
              <a:t>of </a:t>
            </a:r>
            <a:r>
              <a:rPr sz="1500" spc="120" dirty="0">
                <a:latin typeface="Carlito"/>
                <a:cs typeface="Carlito"/>
              </a:rPr>
              <a:t>independent  </a:t>
            </a:r>
            <a:r>
              <a:rPr sz="1500" spc="-8" dirty="0">
                <a:latin typeface="Carlito"/>
                <a:cs typeface="Carlito"/>
              </a:rPr>
              <a:t>variable </a:t>
            </a:r>
            <a:r>
              <a:rPr sz="1500" spc="-4" dirty="0">
                <a:latin typeface="Carlito"/>
                <a:cs typeface="Carlito"/>
              </a:rPr>
              <a:t>(x).</a:t>
            </a:r>
            <a:endParaRPr sz="1500" dirty="0">
              <a:latin typeface="Carlito"/>
              <a:cs typeface="Carlito"/>
            </a:endParaRPr>
          </a:p>
          <a:p>
            <a:pPr marL="1070610" algn="just">
              <a:spcBef>
                <a:spcPts val="360"/>
              </a:spcBef>
            </a:pPr>
            <a:r>
              <a:rPr sz="1500" spc="-4" dirty="0">
                <a:latin typeface="Carlito"/>
                <a:cs typeface="Carlito"/>
              </a:rPr>
              <a:t>y=b</a:t>
            </a:r>
            <a:r>
              <a:rPr sz="1463" spc="-5" baseline="-17094" dirty="0">
                <a:latin typeface="Carlito"/>
                <a:cs typeface="Carlito"/>
              </a:rPr>
              <a:t>0</a:t>
            </a:r>
            <a:r>
              <a:rPr sz="1500" spc="-4" dirty="0">
                <a:latin typeface="Carlito"/>
                <a:cs typeface="Carlito"/>
              </a:rPr>
              <a:t>+b</a:t>
            </a:r>
            <a:r>
              <a:rPr sz="1463" spc="-5" baseline="-17094" dirty="0">
                <a:latin typeface="Carlito"/>
                <a:cs typeface="Carlito"/>
              </a:rPr>
              <a:t>1 </a:t>
            </a:r>
            <a:r>
              <a:rPr sz="1500" spc="-4" dirty="0">
                <a:latin typeface="Carlito"/>
                <a:cs typeface="Carlito"/>
              </a:rPr>
              <a:t>x</a:t>
            </a:r>
            <a:r>
              <a:rPr sz="1463" spc="-5" baseline="-17094" dirty="0">
                <a:latin typeface="Carlito"/>
                <a:cs typeface="Carlito"/>
              </a:rPr>
              <a:t>1</a:t>
            </a:r>
            <a:r>
              <a:rPr sz="1463" baseline="-17094" dirty="0">
                <a:latin typeface="Carlito"/>
                <a:cs typeface="Carlito"/>
              </a:rPr>
              <a:t> </a:t>
            </a:r>
            <a:r>
              <a:rPr sz="1500" spc="-4" dirty="0">
                <a:latin typeface="Carlito"/>
                <a:cs typeface="Carlito"/>
              </a:rPr>
              <a:t>+b</a:t>
            </a:r>
            <a:r>
              <a:rPr sz="1463" spc="-5" baseline="-17094" dirty="0">
                <a:latin typeface="Carlito"/>
                <a:cs typeface="Carlito"/>
              </a:rPr>
              <a:t>2</a:t>
            </a:r>
            <a:r>
              <a:rPr sz="1500" spc="-4" dirty="0">
                <a:latin typeface="Carlito"/>
                <a:cs typeface="Carlito"/>
              </a:rPr>
              <a:t>x</a:t>
            </a:r>
            <a:r>
              <a:rPr sz="1463" spc="-5" baseline="-17094" dirty="0">
                <a:latin typeface="Carlito"/>
                <a:cs typeface="Carlito"/>
              </a:rPr>
              <a:t>2</a:t>
            </a:r>
            <a:endParaRPr sz="1463" baseline="-17094" dirty="0">
              <a:latin typeface="Carlito"/>
              <a:cs typeface="Carlito"/>
            </a:endParaRPr>
          </a:p>
          <a:p>
            <a:pPr>
              <a:spcBef>
                <a:spcPts val="23"/>
              </a:spcBef>
            </a:pPr>
            <a:endParaRPr sz="1425" dirty="0">
              <a:latin typeface="Carlito"/>
              <a:cs typeface="Carlito"/>
            </a:endParaRPr>
          </a:p>
          <a:p>
            <a:pPr marL="132398" marR="127159" algn="ctr"/>
            <a:r>
              <a:rPr sz="1500" spc="-4" dirty="0">
                <a:latin typeface="Carlito"/>
                <a:cs typeface="Carlito"/>
              </a:rPr>
              <a:t>The </a:t>
            </a:r>
            <a:r>
              <a:rPr sz="1500" spc="-11" dirty="0">
                <a:latin typeface="Carlito"/>
                <a:cs typeface="Carlito"/>
              </a:rPr>
              <a:t>cost </a:t>
            </a:r>
            <a:r>
              <a:rPr sz="1500" spc="-4" dirty="0">
                <a:latin typeface="Carlito"/>
                <a:cs typeface="Carlito"/>
              </a:rPr>
              <a:t>function </a:t>
            </a:r>
            <a:r>
              <a:rPr sz="1500" spc="-15" dirty="0">
                <a:latin typeface="Carlito"/>
                <a:cs typeface="Carlito"/>
              </a:rPr>
              <a:t>for </a:t>
            </a:r>
            <a:r>
              <a:rPr sz="1500" spc="-4" dirty="0">
                <a:latin typeface="Carlito"/>
                <a:cs typeface="Carlito"/>
              </a:rPr>
              <a:t>linear </a:t>
            </a:r>
            <a:r>
              <a:rPr sz="1500" spc="-8" dirty="0">
                <a:latin typeface="Carlito"/>
                <a:cs typeface="Carlito"/>
              </a:rPr>
              <a:t>regression </a:t>
            </a:r>
            <a:r>
              <a:rPr sz="1500" spc="-4" dirty="0">
                <a:latin typeface="Carlito"/>
                <a:cs typeface="Carlito"/>
              </a:rPr>
              <a:t>is  </a:t>
            </a:r>
            <a:r>
              <a:rPr sz="1500" spc="-8" dirty="0">
                <a:latin typeface="Carlito"/>
                <a:cs typeface="Carlito"/>
              </a:rPr>
              <a:t>given</a:t>
            </a:r>
            <a:r>
              <a:rPr sz="1500" spc="-11" dirty="0">
                <a:latin typeface="Carlito"/>
                <a:cs typeface="Carlito"/>
              </a:rPr>
              <a:t> </a:t>
            </a:r>
            <a:r>
              <a:rPr sz="1500" spc="-4" dirty="0">
                <a:latin typeface="Carlito"/>
                <a:cs typeface="Carlito"/>
              </a:rPr>
              <a:t>by:</a:t>
            </a:r>
            <a:endParaRPr sz="1500" dirty="0">
              <a:latin typeface="Carlito"/>
              <a:cs typeface="Carlito"/>
            </a:endParaRPr>
          </a:p>
          <a:p>
            <a:pPr>
              <a:lnSpc>
                <a:spcPct val="100000"/>
              </a:lnSpc>
            </a:pPr>
            <a:endParaRPr sz="2063" dirty="0">
              <a:latin typeface="Carlito"/>
              <a:cs typeface="Carlito"/>
            </a:endParaRPr>
          </a:p>
          <a:p>
            <a:pPr marL="862013"/>
            <a:r>
              <a:rPr sz="1500" spc="-4" dirty="0">
                <a:latin typeface="Carlito"/>
                <a:cs typeface="Carlito"/>
              </a:rPr>
              <a:t>Mean of sum of </a:t>
            </a:r>
            <a:r>
              <a:rPr sz="1500" spc="-8" dirty="0">
                <a:latin typeface="Carlito"/>
                <a:cs typeface="Carlito"/>
              </a:rPr>
              <a:t>square</a:t>
            </a:r>
            <a:r>
              <a:rPr sz="1500" spc="-19" dirty="0">
                <a:latin typeface="Carlito"/>
                <a:cs typeface="Carlito"/>
              </a:rPr>
              <a:t> </a:t>
            </a:r>
            <a:r>
              <a:rPr sz="1500" spc="-8" dirty="0">
                <a:latin typeface="Carlito"/>
                <a:cs typeface="Carlito"/>
              </a:rPr>
              <a:t>error</a:t>
            </a:r>
            <a:endParaRPr sz="1500" dirty="0">
              <a:latin typeface="Carlito"/>
              <a:cs typeface="Carlito"/>
            </a:endParaRPr>
          </a:p>
          <a:p>
            <a:pPr>
              <a:spcBef>
                <a:spcPts val="11"/>
              </a:spcBef>
            </a:pPr>
            <a:endParaRPr sz="1875" dirty="0">
              <a:latin typeface="Carlito"/>
              <a:cs typeface="Carlito"/>
            </a:endParaRPr>
          </a:p>
        </p:txBody>
      </p:sp>
      <p:graphicFrame>
        <p:nvGraphicFramePr>
          <p:cNvPr id="7" name="object 7"/>
          <p:cNvGraphicFramePr>
            <a:graphicFrameLocks noGrp="1"/>
          </p:cNvGraphicFramePr>
          <p:nvPr>
            <p:extLst>
              <p:ext uri="{D42A27DB-BD31-4B8C-83A1-F6EECF244321}">
                <p14:modId xmlns:p14="http://schemas.microsoft.com/office/powerpoint/2010/main" val="726976172"/>
              </p:ext>
            </p:extLst>
          </p:nvPr>
        </p:nvGraphicFramePr>
        <p:xfrm>
          <a:off x="5323522" y="4343400"/>
          <a:ext cx="2677478" cy="1828799"/>
        </p:xfrm>
        <a:graphic>
          <a:graphicData uri="http://schemas.openxmlformats.org/drawingml/2006/table">
            <a:tbl>
              <a:tblPr firstRow="1" bandRow="1">
                <a:tableStyleId>{2D5ABB26-0587-4C30-8999-92F81FD0307C}</a:tableStyleId>
              </a:tblPr>
              <a:tblGrid>
                <a:gridCol w="1314231">
                  <a:extLst>
                    <a:ext uri="{9D8B030D-6E8A-4147-A177-3AD203B41FA5}">
                      <a16:colId xmlns:a16="http://schemas.microsoft.com/office/drawing/2014/main" val="20000"/>
                    </a:ext>
                  </a:extLst>
                </a:gridCol>
                <a:gridCol w="1363247">
                  <a:extLst>
                    <a:ext uri="{9D8B030D-6E8A-4147-A177-3AD203B41FA5}">
                      <a16:colId xmlns:a16="http://schemas.microsoft.com/office/drawing/2014/main" val="20001"/>
                    </a:ext>
                  </a:extLst>
                </a:gridCol>
              </a:tblGrid>
              <a:tr h="457200">
                <a:tc>
                  <a:txBody>
                    <a:bodyPr/>
                    <a:lstStyle/>
                    <a:p>
                      <a:pPr marL="91440">
                        <a:lnSpc>
                          <a:spcPct val="100000"/>
                        </a:lnSpc>
                        <a:spcBef>
                          <a:spcPts val="259"/>
                        </a:spcBef>
                      </a:pPr>
                      <a:r>
                        <a:rPr sz="1400" spc="-5" dirty="0">
                          <a:latin typeface="Carlito"/>
                          <a:cs typeface="Carlito"/>
                        </a:rPr>
                        <a:t>MSE</a:t>
                      </a:r>
                      <a:endParaRPr sz="140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95885">
                        <a:lnSpc>
                          <a:spcPct val="100000"/>
                        </a:lnSpc>
                        <a:spcBef>
                          <a:spcPts val="259"/>
                        </a:spcBef>
                      </a:pPr>
                      <a:r>
                        <a:rPr lang="en-IN" sz="1400" b="0" i="0" dirty="0">
                          <a:solidFill>
                            <a:schemeClr val="tx1"/>
                          </a:solidFill>
                          <a:effectLst/>
                          <a:latin typeface="+mn-lt"/>
                          <a:ea typeface="+mn-ea"/>
                          <a:cs typeface="+mn-cs"/>
                        </a:rPr>
                        <a:t>72764.0061 </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0"/>
                  </a:ext>
                </a:extLst>
              </a:tr>
              <a:tr h="457200">
                <a:tc>
                  <a:txBody>
                    <a:bodyPr/>
                    <a:lstStyle/>
                    <a:p>
                      <a:pPr marL="91440">
                        <a:lnSpc>
                          <a:spcPct val="100000"/>
                        </a:lnSpc>
                        <a:spcBef>
                          <a:spcPts val="260"/>
                        </a:spcBef>
                      </a:pPr>
                      <a:r>
                        <a:rPr sz="1400" spc="-5" dirty="0">
                          <a:latin typeface="Carlito"/>
                          <a:cs typeface="Carlito"/>
                        </a:rPr>
                        <a:t>RMSE</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95885">
                        <a:lnSpc>
                          <a:spcPct val="100000"/>
                        </a:lnSpc>
                        <a:spcBef>
                          <a:spcPts val="260"/>
                        </a:spcBef>
                      </a:pPr>
                      <a:r>
                        <a:rPr lang="en-IN" sz="1400" b="0" i="0" dirty="0">
                          <a:solidFill>
                            <a:schemeClr val="tx1"/>
                          </a:solidFill>
                          <a:effectLst/>
                          <a:latin typeface="+mn-lt"/>
                          <a:ea typeface="+mn-ea"/>
                          <a:cs typeface="+mn-cs"/>
                        </a:rPr>
                        <a:t>269.748041</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1"/>
                  </a:ext>
                </a:extLst>
              </a:tr>
              <a:tr h="457199">
                <a:tc>
                  <a:txBody>
                    <a:bodyPr/>
                    <a:lstStyle/>
                    <a:p>
                      <a:pPr marL="91440">
                        <a:lnSpc>
                          <a:spcPct val="100000"/>
                        </a:lnSpc>
                        <a:spcBef>
                          <a:spcPts val="259"/>
                        </a:spcBef>
                      </a:pPr>
                      <a:r>
                        <a:rPr sz="1400" spc="-5" dirty="0">
                          <a:latin typeface="Carlito"/>
                          <a:cs typeface="Carlito"/>
                        </a:rPr>
                        <a:t>R2</a:t>
                      </a:r>
                      <a:endParaRPr sz="140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95885">
                        <a:lnSpc>
                          <a:spcPct val="100000"/>
                        </a:lnSpc>
                        <a:spcBef>
                          <a:spcPts val="259"/>
                        </a:spcBef>
                      </a:pPr>
                      <a:r>
                        <a:rPr lang="en-IN" sz="1400" b="0" i="0" dirty="0">
                          <a:solidFill>
                            <a:schemeClr val="tx1"/>
                          </a:solidFill>
                          <a:effectLst/>
                          <a:latin typeface="+mn-lt"/>
                          <a:ea typeface="+mn-ea"/>
                          <a:cs typeface="+mn-cs"/>
                        </a:rPr>
                        <a:t>0.484766</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2"/>
                  </a:ext>
                </a:extLst>
              </a:tr>
              <a:tr h="457200">
                <a:tc>
                  <a:txBody>
                    <a:bodyPr/>
                    <a:lstStyle/>
                    <a:p>
                      <a:pPr marL="91440">
                        <a:lnSpc>
                          <a:spcPct val="100000"/>
                        </a:lnSpc>
                        <a:spcBef>
                          <a:spcPts val="260"/>
                        </a:spcBef>
                      </a:pPr>
                      <a:r>
                        <a:rPr sz="1400" spc="-10" dirty="0">
                          <a:latin typeface="Carlito"/>
                          <a:cs typeface="Carlito"/>
                        </a:rPr>
                        <a:t>Adjusted_R2</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95885">
                        <a:lnSpc>
                          <a:spcPct val="100000"/>
                        </a:lnSpc>
                        <a:spcBef>
                          <a:spcPts val="260"/>
                        </a:spcBef>
                      </a:pPr>
                      <a:r>
                        <a:rPr lang="en-IN" sz="1400" b="0" i="0" dirty="0">
                          <a:solidFill>
                            <a:schemeClr val="tx1"/>
                          </a:solidFill>
                          <a:effectLst/>
                          <a:latin typeface="+mn-lt"/>
                          <a:ea typeface="+mn-ea"/>
                          <a:cs typeface="+mn-cs"/>
                        </a:rPr>
                        <a:t>0.484758</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3"/>
                  </a:ext>
                </a:extLst>
              </a:tr>
            </a:tbl>
          </a:graphicData>
        </a:graphic>
      </p:graphicFrame>
      <p:sp>
        <p:nvSpPr>
          <p:cNvPr id="8" name="object 8"/>
          <p:cNvSpPr/>
          <p:nvPr/>
        </p:nvSpPr>
        <p:spPr>
          <a:xfrm>
            <a:off x="4770884" y="1371600"/>
            <a:ext cx="3458715" cy="2686433"/>
          </a:xfrm>
          <a:prstGeom prst="rect">
            <a:avLst/>
          </a:prstGeom>
          <a:blipFill>
            <a:blip r:embed="rId2" cstate="print"/>
            <a:stretch>
              <a:fillRect/>
            </a:stretch>
          </a:blipFill>
        </p:spPr>
        <p:txBody>
          <a:bodyPr wrap="square" lIns="0" tIns="0" rIns="0" bIns="0" rtlCol="0"/>
          <a:lstStyle/>
          <a:p>
            <a:endParaRPr sz="1350"/>
          </a:p>
        </p:txBody>
      </p:sp>
      <p:pic>
        <p:nvPicPr>
          <p:cNvPr id="10" name="Picture 9" descr="Text&#10;&#10;Description automatically generated with low confidence">
            <a:extLst>
              <a:ext uri="{FF2B5EF4-FFF2-40B4-BE49-F238E27FC236}">
                <a16:creationId xmlns:a16="http://schemas.microsoft.com/office/drawing/2014/main" id="{16E79849-DD20-3C23-2D58-A9DD16EEF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1" y="3883279"/>
            <a:ext cx="3124912" cy="990826"/>
          </a:xfrm>
          <a:prstGeom prst="rect">
            <a:avLst/>
          </a:prstGeom>
        </p:spPr>
      </p:pic>
      <p:sp>
        <p:nvSpPr>
          <p:cNvPr id="11" name="TextBox 10">
            <a:extLst>
              <a:ext uri="{FF2B5EF4-FFF2-40B4-BE49-F238E27FC236}">
                <a16:creationId xmlns:a16="http://schemas.microsoft.com/office/drawing/2014/main" id="{A6D02D61-F623-7FA1-28BE-460E673D7CCE}"/>
              </a:ext>
            </a:extLst>
          </p:cNvPr>
          <p:cNvSpPr txBox="1"/>
          <p:nvPr/>
        </p:nvSpPr>
        <p:spPr>
          <a:xfrm>
            <a:off x="307942" y="4867035"/>
            <a:ext cx="4038600" cy="1754326"/>
          </a:xfrm>
          <a:prstGeom prst="rect">
            <a:avLst/>
          </a:prstGeom>
          <a:noFill/>
        </p:spPr>
        <p:txBody>
          <a:bodyPr wrap="square" rtlCol="0">
            <a:spAutoFit/>
          </a:bodyPr>
          <a:lstStyle/>
          <a:p>
            <a:pPr algn="l"/>
            <a:r>
              <a:rPr lang="en-US" b="0" i="0" dirty="0">
                <a:solidFill>
                  <a:srgbClr val="767673"/>
                </a:solidFill>
                <a:effectLst/>
                <a:latin typeface="droid sans"/>
              </a:rPr>
              <a:t>Where:</a:t>
            </a:r>
          </a:p>
          <a:p>
            <a:pPr algn="l">
              <a:buFont typeface="Arial" panose="020B0604020202020204" pitchFamily="34" charset="0"/>
              <a:buChar char="•"/>
            </a:pPr>
            <a:r>
              <a:rPr lang="en-US" b="0" i="0" dirty="0" err="1">
                <a:solidFill>
                  <a:srgbClr val="767673"/>
                </a:solidFill>
                <a:effectLst/>
                <a:latin typeface="droid sans"/>
              </a:rPr>
              <a:t>y</a:t>
            </a:r>
            <a:r>
              <a:rPr lang="en-US" b="0" i="0" baseline="-25000" dirty="0" err="1">
                <a:solidFill>
                  <a:srgbClr val="767673"/>
                </a:solidFill>
                <a:effectLst/>
                <a:latin typeface="droid sans"/>
              </a:rPr>
              <a:t>i</a:t>
            </a:r>
            <a:r>
              <a:rPr lang="en-US" b="0" i="0" dirty="0">
                <a:solidFill>
                  <a:srgbClr val="767673"/>
                </a:solidFill>
                <a:effectLst/>
                <a:latin typeface="droid sans"/>
              </a:rPr>
              <a:t> is the </a:t>
            </a:r>
            <a:r>
              <a:rPr lang="en-US" b="0" i="0" dirty="0" err="1">
                <a:solidFill>
                  <a:srgbClr val="767673"/>
                </a:solidFill>
                <a:effectLst/>
                <a:latin typeface="droid sans"/>
              </a:rPr>
              <a:t>i</a:t>
            </a:r>
            <a:r>
              <a:rPr lang="en-US" b="0" i="0" baseline="30000" dirty="0" err="1">
                <a:solidFill>
                  <a:srgbClr val="767673"/>
                </a:solidFill>
                <a:effectLst/>
                <a:latin typeface="droid sans"/>
              </a:rPr>
              <a:t>th</a:t>
            </a:r>
            <a:r>
              <a:rPr lang="en-US" b="0" i="0" dirty="0">
                <a:solidFill>
                  <a:srgbClr val="767673"/>
                </a:solidFill>
                <a:effectLst/>
                <a:latin typeface="droid sans"/>
              </a:rPr>
              <a:t> observed value.</a:t>
            </a:r>
          </a:p>
          <a:p>
            <a:pPr algn="l">
              <a:buFont typeface="Arial" panose="020B0604020202020204" pitchFamily="34" charset="0"/>
              <a:buChar char="•"/>
            </a:pPr>
            <a:r>
              <a:rPr lang="en-US" b="0" i="0" dirty="0" err="1">
                <a:solidFill>
                  <a:srgbClr val="767673"/>
                </a:solidFill>
                <a:effectLst/>
                <a:latin typeface="droid sans"/>
              </a:rPr>
              <a:t>ŷ</a:t>
            </a:r>
            <a:r>
              <a:rPr lang="en-US" b="0" i="0" baseline="-25000" dirty="0" err="1">
                <a:solidFill>
                  <a:srgbClr val="767673"/>
                </a:solidFill>
                <a:effectLst/>
                <a:latin typeface="droid sans"/>
              </a:rPr>
              <a:t>i</a:t>
            </a:r>
            <a:r>
              <a:rPr lang="en-US" b="0" i="0" dirty="0">
                <a:solidFill>
                  <a:srgbClr val="767673"/>
                </a:solidFill>
                <a:effectLst/>
                <a:latin typeface="droid sans"/>
              </a:rPr>
              <a:t> is the corresponding predicted value.</a:t>
            </a:r>
          </a:p>
          <a:p>
            <a:pPr algn="l">
              <a:buFont typeface="Arial" panose="020B0604020202020204" pitchFamily="34" charset="0"/>
              <a:buChar char="•"/>
            </a:pPr>
            <a:r>
              <a:rPr lang="en-US" b="0" i="0" dirty="0">
                <a:solidFill>
                  <a:srgbClr val="767673"/>
                </a:solidFill>
                <a:effectLst/>
                <a:latin typeface="droid sans"/>
              </a:rPr>
              <a:t>n = the number of observations.</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84596" y="413238"/>
            <a:ext cx="4174808" cy="522923"/>
          </a:xfrm>
          <a:prstGeom prst="rect">
            <a:avLst/>
          </a:prstGeom>
        </p:spPr>
        <p:txBody>
          <a:bodyPr vert="horz" wrap="square" lIns="0" tIns="10001" rIns="0" bIns="0" rtlCol="0">
            <a:spAutoFit/>
          </a:bodyPr>
          <a:lstStyle/>
          <a:p>
            <a:pPr marL="9525">
              <a:spcBef>
                <a:spcPts val="79"/>
              </a:spcBef>
            </a:pPr>
            <a:r>
              <a:rPr spc="-8" dirty="0"/>
              <a:t>Homoscedasticity</a:t>
            </a:r>
            <a:r>
              <a:rPr spc="-11" dirty="0"/>
              <a:t> </a:t>
            </a:r>
            <a:r>
              <a:rPr spc="-4" dirty="0"/>
              <a:t>check</a:t>
            </a:r>
          </a:p>
        </p:txBody>
      </p:sp>
      <p:pic>
        <p:nvPicPr>
          <p:cNvPr id="6" name="Picture 5">
            <a:extLst>
              <a:ext uri="{FF2B5EF4-FFF2-40B4-BE49-F238E27FC236}">
                <a16:creationId xmlns:a16="http://schemas.microsoft.com/office/drawing/2014/main" id="{1B53E6B5-3E3F-BB4A-1377-AF7D95E26561}"/>
              </a:ext>
            </a:extLst>
          </p:cNvPr>
          <p:cNvPicPr>
            <a:picLocks noChangeAspect="1"/>
          </p:cNvPicPr>
          <p:nvPr/>
        </p:nvPicPr>
        <p:blipFill>
          <a:blip r:embed="rId2"/>
          <a:stretch>
            <a:fillRect/>
          </a:stretch>
        </p:blipFill>
        <p:spPr>
          <a:xfrm>
            <a:off x="685800" y="1219200"/>
            <a:ext cx="7512436" cy="464208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82600" y="321734"/>
            <a:ext cx="8178799" cy="1135737"/>
          </a:xfrm>
        </p:spPr>
        <p:txBody>
          <a:bodyPr vert="horz" lIns="91440" tIns="45720" rIns="91440" bIns="45720" rtlCol="0" anchor="ctr">
            <a:normAutofit/>
          </a:bodyPr>
          <a:lstStyle/>
          <a:p>
            <a:pPr marL="9525" algn="ctr" rtl="0">
              <a:lnSpc>
                <a:spcPct val="90000"/>
              </a:lnSpc>
              <a:spcBef>
                <a:spcPct val="0"/>
              </a:spcBef>
            </a:pPr>
            <a:r>
              <a:rPr lang="en-US" sz="3600" spc="-19" dirty="0"/>
              <a:t>Feature</a:t>
            </a:r>
            <a:r>
              <a:rPr lang="en-US" sz="3100" kern="1200" spc="-19" dirty="0">
                <a:solidFill>
                  <a:schemeClr val="tx1"/>
                </a:solidFill>
                <a:latin typeface="+mj-lt"/>
                <a:ea typeface="+mj-ea"/>
                <a:cs typeface="+mj-cs"/>
              </a:rPr>
              <a:t> </a:t>
            </a:r>
            <a:r>
              <a:rPr lang="en-US" sz="3600" spc="-19" dirty="0"/>
              <a:t>Importance</a:t>
            </a:r>
            <a:r>
              <a:rPr lang="en-US" sz="3100" kern="1200" spc="-19" dirty="0">
                <a:solidFill>
                  <a:schemeClr val="tx1"/>
                </a:solidFill>
                <a:latin typeface="+mj-lt"/>
                <a:ea typeface="+mj-ea"/>
                <a:cs typeface="+mj-cs"/>
              </a:rPr>
              <a:t> </a:t>
            </a:r>
            <a:endParaRPr lang="en-US" sz="3100" kern="1200" spc="-8" dirty="0">
              <a:solidFill>
                <a:schemeClr val="tx1"/>
              </a:solidFill>
              <a:latin typeface="+mj-lt"/>
              <a:ea typeface="+mj-ea"/>
              <a:cs typeface="+mj-cs"/>
            </a:endParaRPr>
          </a:p>
        </p:txBody>
      </p:sp>
      <p:sp>
        <p:nvSpPr>
          <p:cNvPr id="10" name="TextBox 9">
            <a:extLst>
              <a:ext uri="{FF2B5EF4-FFF2-40B4-BE49-F238E27FC236}">
                <a16:creationId xmlns:a16="http://schemas.microsoft.com/office/drawing/2014/main" id="{C4C61B3B-85BA-B1EB-4A02-4E1009ACF7ED}"/>
              </a:ext>
            </a:extLst>
          </p:cNvPr>
          <p:cNvSpPr txBox="1"/>
          <p:nvPr/>
        </p:nvSpPr>
        <p:spPr>
          <a:xfrm>
            <a:off x="482601" y="1782981"/>
            <a:ext cx="3006288" cy="4393982"/>
          </a:xfrm>
        </p:spPr>
        <p:txBody>
          <a:bodyPr vert="horz" lIns="91440" tIns="45720" rIns="91440" bIns="45720" rtlCol="0">
            <a:normAutofit/>
          </a:bodyPr>
          <a:lstStyle/>
          <a:p>
            <a:pPr>
              <a:lnSpc>
                <a:spcPct val="90000"/>
              </a:lnSpc>
              <a:spcAft>
                <a:spcPts val="600"/>
              </a:spcAft>
            </a:pPr>
            <a:endParaRPr lang="en-US" sz="1700" dirty="0"/>
          </a:p>
        </p:txBody>
      </p:sp>
      <p:pic>
        <p:nvPicPr>
          <p:cNvPr id="12" name="Picture 11">
            <a:extLst>
              <a:ext uri="{FF2B5EF4-FFF2-40B4-BE49-F238E27FC236}">
                <a16:creationId xmlns:a16="http://schemas.microsoft.com/office/drawing/2014/main" id="{3980E790-5D8E-5763-F4AA-433979BE3CFA}"/>
              </a:ext>
            </a:extLst>
          </p:cNvPr>
          <p:cNvPicPr>
            <a:picLocks noChangeAspect="1"/>
          </p:cNvPicPr>
          <p:nvPr/>
        </p:nvPicPr>
        <p:blipFill>
          <a:blip r:embed="rId2"/>
          <a:stretch>
            <a:fillRect/>
          </a:stretch>
        </p:blipFill>
        <p:spPr>
          <a:xfrm>
            <a:off x="990600" y="1524000"/>
            <a:ext cx="7670799" cy="4495800"/>
          </a:xfrm>
          <a:prstGeom prst="rect">
            <a:avLst/>
          </a:prstGeom>
        </p:spPr>
      </p:pic>
    </p:spTree>
    <p:extLst>
      <p:ext uri="{BB962C8B-B14F-4D97-AF65-F5344CB8AC3E}">
        <p14:creationId xmlns:p14="http://schemas.microsoft.com/office/powerpoint/2010/main" val="3111850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0701" y="420599"/>
            <a:ext cx="5542598" cy="625652"/>
          </a:xfrm>
          <a:prstGeom prst="rect">
            <a:avLst/>
          </a:prstGeom>
        </p:spPr>
        <p:txBody>
          <a:bodyPr vert="horz" wrap="square" lIns="0" tIns="10001" rIns="0" bIns="0" rtlCol="0">
            <a:spAutoFit/>
          </a:bodyPr>
          <a:lstStyle/>
          <a:p>
            <a:pPr marL="9525">
              <a:spcBef>
                <a:spcPts val="79"/>
              </a:spcBef>
            </a:pPr>
            <a:r>
              <a:rPr sz="4000" spc="-4" dirty="0"/>
              <a:t>Final </a:t>
            </a:r>
            <a:r>
              <a:rPr sz="4000" spc="-8" dirty="0"/>
              <a:t>Metrics</a:t>
            </a:r>
            <a:r>
              <a:rPr sz="4000" spc="-34" dirty="0"/>
              <a:t> </a:t>
            </a:r>
            <a:r>
              <a:rPr sz="4000" spc="-4" dirty="0"/>
              <a:t>Conclusion</a:t>
            </a:r>
          </a:p>
        </p:txBody>
      </p:sp>
      <p:sp>
        <p:nvSpPr>
          <p:cNvPr id="5" name="TextBox 4">
            <a:extLst>
              <a:ext uri="{FF2B5EF4-FFF2-40B4-BE49-F238E27FC236}">
                <a16:creationId xmlns:a16="http://schemas.microsoft.com/office/drawing/2014/main" id="{4E8E5394-36E8-AFBE-2834-3F5CA42C5AE6}"/>
              </a:ext>
            </a:extLst>
          </p:cNvPr>
          <p:cNvSpPr txBox="1"/>
          <p:nvPr/>
        </p:nvSpPr>
        <p:spPr>
          <a:xfrm>
            <a:off x="539750" y="2667000"/>
            <a:ext cx="8064500" cy="1878206"/>
          </a:xfrm>
          <a:prstGeom prst="rect">
            <a:avLst/>
          </a:prstGeom>
          <a:noFill/>
        </p:spPr>
        <p:txBody>
          <a:bodyPr wrap="square" rtlCol="0">
            <a:spAutoFit/>
          </a:bodyPr>
          <a:lstStyle/>
          <a:p>
            <a:pPr algn="ctr">
              <a:lnSpc>
                <a:spcPct val="150000"/>
              </a:lnSpc>
            </a:pPr>
            <a:r>
              <a:rPr lang="en-US" sz="2000" b="1" dirty="0">
                <a:solidFill>
                  <a:schemeClr val="accent1">
                    <a:lumMod val="75000"/>
                  </a:schemeClr>
                </a:solidFill>
                <a:latin typeface="Lato" panose="020F0502020204030203" pitchFamily="34" charset="0"/>
              </a:rPr>
              <a:t>Reference</a:t>
            </a:r>
          </a:p>
          <a:p>
            <a:pPr algn="ctr">
              <a:lnSpc>
                <a:spcPct val="150000"/>
              </a:lnSpc>
            </a:pPr>
            <a:r>
              <a:rPr lang="en-US" sz="2000" b="1" dirty="0">
                <a:solidFill>
                  <a:srgbClr val="00B050"/>
                </a:solidFill>
                <a:latin typeface="Lato" panose="020F0502020204030203" pitchFamily="34" charset="0"/>
              </a:rPr>
              <a:t>R2-score:  </a:t>
            </a:r>
            <a:r>
              <a:rPr lang="en-US" sz="2000" b="1" dirty="0">
                <a:solidFill>
                  <a:schemeClr val="accent4">
                    <a:lumMod val="50000"/>
                  </a:schemeClr>
                </a:solidFill>
                <a:latin typeface="Lato" panose="020F0502020204030203" pitchFamily="34" charset="0"/>
              </a:rPr>
              <a:t>Usually must be between </a:t>
            </a:r>
            <a:r>
              <a:rPr lang="en-US" sz="2000" b="1" dirty="0">
                <a:solidFill>
                  <a:srgbClr val="FF0000"/>
                </a:solidFill>
                <a:latin typeface="Lato" panose="020F0502020204030203" pitchFamily="34" charset="0"/>
              </a:rPr>
              <a:t>0 and 1</a:t>
            </a:r>
            <a:r>
              <a:rPr lang="en-US" sz="2000" b="1" dirty="0">
                <a:solidFill>
                  <a:schemeClr val="accent4">
                    <a:lumMod val="50000"/>
                  </a:schemeClr>
                </a:solidFill>
                <a:latin typeface="Lato" panose="020F0502020204030203" pitchFamily="34" charset="0"/>
              </a:rPr>
              <a:t>, towards </a:t>
            </a:r>
            <a:r>
              <a:rPr lang="en-US" sz="2000" b="1" dirty="0">
                <a:solidFill>
                  <a:srgbClr val="FF0000"/>
                </a:solidFill>
                <a:latin typeface="Lato" panose="020F0502020204030203" pitchFamily="34" charset="0"/>
              </a:rPr>
              <a:t>1</a:t>
            </a:r>
            <a:r>
              <a:rPr lang="en-US" sz="2000" b="1" dirty="0">
                <a:solidFill>
                  <a:schemeClr val="accent4">
                    <a:lumMod val="50000"/>
                  </a:schemeClr>
                </a:solidFill>
                <a:latin typeface="Lato" panose="020F0502020204030203" pitchFamily="34" charset="0"/>
              </a:rPr>
              <a:t> considered as good fit.</a:t>
            </a:r>
          </a:p>
          <a:p>
            <a:pPr algn="ctr">
              <a:lnSpc>
                <a:spcPct val="150000"/>
              </a:lnSpc>
            </a:pPr>
            <a:r>
              <a:rPr lang="en-US" sz="2000" b="1" dirty="0">
                <a:solidFill>
                  <a:srgbClr val="00B050"/>
                </a:solidFill>
                <a:latin typeface="Lato" panose="020F0502020204030203" pitchFamily="34" charset="0"/>
              </a:rPr>
              <a:t>RMSE:</a:t>
            </a:r>
            <a:r>
              <a:rPr lang="en-US" sz="2000" b="1" dirty="0">
                <a:solidFill>
                  <a:schemeClr val="accent4">
                    <a:lumMod val="50000"/>
                  </a:schemeClr>
                </a:solidFill>
                <a:latin typeface="Lato" panose="020F0502020204030203" pitchFamily="34" charset="0"/>
              </a:rPr>
              <a:t> [Value] </a:t>
            </a:r>
            <a:r>
              <a:rPr lang="en-US" sz="2000" b="1" dirty="0">
                <a:solidFill>
                  <a:srgbClr val="FF0000"/>
                </a:solidFill>
                <a:latin typeface="Lato" panose="020F0502020204030203" pitchFamily="34" charset="0"/>
              </a:rPr>
              <a:t>&lt;=</a:t>
            </a:r>
            <a:r>
              <a:rPr lang="en-US" sz="2000" b="1" dirty="0">
                <a:solidFill>
                  <a:schemeClr val="accent4">
                    <a:lumMod val="50000"/>
                  </a:schemeClr>
                </a:solidFill>
                <a:latin typeface="Lato" panose="020F0502020204030203" pitchFamily="34" charset="0"/>
              </a:rPr>
              <a:t> </a:t>
            </a:r>
            <a:r>
              <a:rPr lang="en-US" sz="2000" b="1" dirty="0">
                <a:latin typeface="Lato" panose="020F0502020204030203" pitchFamily="34" charset="0"/>
              </a:rPr>
              <a:t>0.1146</a:t>
            </a:r>
            <a:r>
              <a:rPr lang="en-US" sz="2000" b="1" dirty="0">
                <a:solidFill>
                  <a:schemeClr val="accent4">
                    <a:lumMod val="50000"/>
                  </a:schemeClr>
                </a:solidFill>
                <a:latin typeface="Lato" panose="020F0502020204030203" pitchFamily="34" charset="0"/>
              </a:rPr>
              <a:t> </a:t>
            </a:r>
            <a:r>
              <a:rPr lang="en-US" sz="2000" b="1" dirty="0">
                <a:solidFill>
                  <a:schemeClr val="accent1">
                    <a:lumMod val="50000"/>
                  </a:schemeClr>
                </a:solidFill>
                <a:latin typeface="Lato" panose="020F0502020204030203" pitchFamily="34" charset="0"/>
              </a:rPr>
              <a:t>(Null RMSLE - A Benchmark to Achieve)</a:t>
            </a:r>
          </a:p>
        </p:txBody>
      </p:sp>
      <p:graphicFrame>
        <p:nvGraphicFramePr>
          <p:cNvPr id="8" name="Table 7">
            <a:extLst>
              <a:ext uri="{FF2B5EF4-FFF2-40B4-BE49-F238E27FC236}">
                <a16:creationId xmlns:a16="http://schemas.microsoft.com/office/drawing/2014/main" id="{FCF0C04A-3CE5-5DB7-8274-5796132C8398}"/>
              </a:ext>
            </a:extLst>
          </p:cNvPr>
          <p:cNvGraphicFramePr>
            <a:graphicFrameLocks noGrp="1"/>
          </p:cNvGraphicFramePr>
          <p:nvPr>
            <p:extLst>
              <p:ext uri="{D42A27DB-BD31-4B8C-83A1-F6EECF244321}">
                <p14:modId xmlns:p14="http://schemas.microsoft.com/office/powerpoint/2010/main" val="1852811427"/>
              </p:ext>
            </p:extLst>
          </p:nvPr>
        </p:nvGraphicFramePr>
        <p:xfrm>
          <a:off x="430152" y="1310640"/>
          <a:ext cx="8159350" cy="4236720"/>
        </p:xfrm>
        <a:graphic>
          <a:graphicData uri="http://schemas.openxmlformats.org/drawingml/2006/table">
            <a:tbl>
              <a:tblPr firstRow="1" bandRow="1">
                <a:tableStyleId>{073A0DAA-6AF3-43AB-8588-CEC1D06C72B9}</a:tableStyleId>
              </a:tblPr>
              <a:tblGrid>
                <a:gridCol w="1828800">
                  <a:extLst>
                    <a:ext uri="{9D8B030D-6E8A-4147-A177-3AD203B41FA5}">
                      <a16:colId xmlns:a16="http://schemas.microsoft.com/office/drawing/2014/main" val="1124904345"/>
                    </a:ext>
                  </a:extLst>
                </a:gridCol>
                <a:gridCol w="1547273">
                  <a:extLst>
                    <a:ext uri="{9D8B030D-6E8A-4147-A177-3AD203B41FA5}">
                      <a16:colId xmlns:a16="http://schemas.microsoft.com/office/drawing/2014/main" val="1230995620"/>
                    </a:ext>
                  </a:extLst>
                </a:gridCol>
                <a:gridCol w="1451292">
                  <a:extLst>
                    <a:ext uri="{9D8B030D-6E8A-4147-A177-3AD203B41FA5}">
                      <a16:colId xmlns:a16="http://schemas.microsoft.com/office/drawing/2014/main" val="1748174651"/>
                    </a:ext>
                  </a:extLst>
                </a:gridCol>
                <a:gridCol w="1447800">
                  <a:extLst>
                    <a:ext uri="{9D8B030D-6E8A-4147-A177-3AD203B41FA5}">
                      <a16:colId xmlns:a16="http://schemas.microsoft.com/office/drawing/2014/main" val="2256922717"/>
                    </a:ext>
                  </a:extLst>
                </a:gridCol>
                <a:gridCol w="1884185">
                  <a:extLst>
                    <a:ext uri="{9D8B030D-6E8A-4147-A177-3AD203B41FA5}">
                      <a16:colId xmlns:a16="http://schemas.microsoft.com/office/drawing/2014/main" val="4205737047"/>
                    </a:ext>
                  </a:extLst>
                </a:gridCol>
              </a:tblGrid>
              <a:tr h="0">
                <a:tc>
                  <a:txBody>
                    <a:bodyPr/>
                    <a:lstStyle/>
                    <a:p>
                      <a:pPr algn="ctr">
                        <a:lnSpc>
                          <a:spcPct val="100000"/>
                        </a:lnSpc>
                      </a:pPr>
                      <a:r>
                        <a:rPr lang="en-US" dirty="0"/>
                        <a:t>Algorithms</a:t>
                      </a:r>
                    </a:p>
                  </a:txBody>
                  <a:tcPr/>
                </a:tc>
                <a:tc>
                  <a:txBody>
                    <a:bodyPr/>
                    <a:lstStyle/>
                    <a:p>
                      <a:pPr algn="ctr">
                        <a:lnSpc>
                          <a:spcPct val="100000"/>
                        </a:lnSpc>
                      </a:pPr>
                      <a:r>
                        <a:rPr lang="en-US" dirty="0"/>
                        <a:t>Test MSE</a:t>
                      </a:r>
                    </a:p>
                  </a:txBody>
                  <a:tcPr/>
                </a:tc>
                <a:tc>
                  <a:txBody>
                    <a:bodyPr/>
                    <a:lstStyle/>
                    <a:p>
                      <a:pPr algn="ctr">
                        <a:lnSpc>
                          <a:spcPct val="100000"/>
                        </a:lnSpc>
                      </a:pPr>
                      <a:r>
                        <a:rPr lang="en-US" dirty="0"/>
                        <a:t>Test RMSE</a:t>
                      </a:r>
                    </a:p>
                  </a:txBody>
                  <a:tcPr/>
                </a:tc>
                <a:tc>
                  <a:txBody>
                    <a:bodyPr/>
                    <a:lstStyle/>
                    <a:p>
                      <a:pPr algn="ctr">
                        <a:lnSpc>
                          <a:spcPct val="100000"/>
                        </a:lnSpc>
                      </a:pPr>
                      <a:r>
                        <a:rPr lang="en-US" sz="1600" dirty="0"/>
                        <a:t>Test R2</a:t>
                      </a:r>
                    </a:p>
                  </a:txBody>
                  <a:tcPr/>
                </a:tc>
                <a:tc>
                  <a:txBody>
                    <a:bodyPr/>
                    <a:lstStyle/>
                    <a:p>
                      <a:pPr algn="ctr">
                        <a:lnSpc>
                          <a:spcPct val="100000"/>
                        </a:lnSpc>
                      </a:pPr>
                      <a:r>
                        <a:rPr lang="en-US" dirty="0"/>
                        <a:t>Train Adjusted R2</a:t>
                      </a:r>
                    </a:p>
                  </a:txBody>
                  <a:tcPr/>
                </a:tc>
                <a:extLst>
                  <a:ext uri="{0D108BD9-81ED-4DB2-BD59-A6C34878D82A}">
                    <a16:rowId xmlns:a16="http://schemas.microsoft.com/office/drawing/2014/main" val="3468783598"/>
                  </a:ext>
                </a:extLst>
              </a:tr>
              <a:tr h="617630">
                <a:tc>
                  <a:txBody>
                    <a:bodyPr/>
                    <a:lstStyle/>
                    <a:p>
                      <a:pPr algn="ctr">
                        <a:lnSpc>
                          <a:spcPct val="100000"/>
                        </a:lnSpc>
                      </a:pPr>
                      <a:r>
                        <a:rPr lang="en-US" dirty="0"/>
                        <a:t>Linear Regression</a:t>
                      </a:r>
                      <a:endParaRPr lang="en-US" b="1" dirty="0"/>
                    </a:p>
                  </a:txBody>
                  <a:tcPr/>
                </a:tc>
                <a:tc>
                  <a:txBody>
                    <a:bodyPr/>
                    <a:lstStyle/>
                    <a:p>
                      <a:pPr algn="ctr">
                        <a:lnSpc>
                          <a:spcPct val="100000"/>
                        </a:lnSpc>
                      </a:pPr>
                      <a:r>
                        <a:rPr lang="en-US" dirty="0"/>
                        <a:t>0.005472</a:t>
                      </a:r>
                      <a:endParaRPr lang="en-US" b="1" dirty="0"/>
                    </a:p>
                  </a:txBody>
                  <a:tcPr/>
                </a:tc>
                <a:tc>
                  <a:txBody>
                    <a:bodyPr/>
                    <a:lstStyle/>
                    <a:p>
                      <a:pPr algn="ctr">
                        <a:lnSpc>
                          <a:spcPct val="100000"/>
                        </a:lnSpc>
                      </a:pPr>
                      <a:r>
                        <a:rPr lang="en-US" dirty="0"/>
                        <a:t>0.073978</a:t>
                      </a:r>
                      <a:endParaRPr lang="en-US" b="1" dirty="0"/>
                    </a:p>
                  </a:txBody>
                  <a:tcPr/>
                </a:tc>
                <a:tc>
                  <a:txBody>
                    <a:bodyPr/>
                    <a:lstStyle/>
                    <a:p>
                      <a:pPr algn="ctr">
                        <a:lnSpc>
                          <a:spcPct val="100000"/>
                        </a:lnSpc>
                      </a:pPr>
                      <a:r>
                        <a:rPr lang="en-US" b="0" dirty="0"/>
                        <a:t>0.495791</a:t>
                      </a:r>
                    </a:p>
                  </a:txBody>
                  <a:tcPr/>
                </a:tc>
                <a:tc>
                  <a:txBody>
                    <a:bodyPr/>
                    <a:lstStyle/>
                    <a:p>
                      <a:pPr algn="ctr">
                        <a:lnSpc>
                          <a:spcPct val="100000"/>
                        </a:lnSpc>
                      </a:pPr>
                      <a:r>
                        <a:rPr lang="en-IN" b="0" i="0" dirty="0">
                          <a:solidFill>
                            <a:schemeClr val="dk1"/>
                          </a:solidFill>
                          <a:effectLst/>
                          <a:latin typeface="+mn-lt"/>
                          <a:ea typeface="+mn-ea"/>
                          <a:cs typeface="+mn-cs"/>
                        </a:rPr>
                        <a:t>0.495312</a:t>
                      </a:r>
                      <a:endParaRPr lang="en-US" b="1" dirty="0">
                        <a:solidFill>
                          <a:schemeClr val="accent4"/>
                        </a:solidFill>
                      </a:endParaRPr>
                    </a:p>
                  </a:txBody>
                  <a:tcPr/>
                </a:tc>
                <a:extLst>
                  <a:ext uri="{0D108BD9-81ED-4DB2-BD59-A6C34878D82A}">
                    <a16:rowId xmlns:a16="http://schemas.microsoft.com/office/drawing/2014/main" val="1065346368"/>
                  </a:ext>
                </a:extLst>
              </a:tr>
              <a:tr h="533917">
                <a:tc>
                  <a:txBody>
                    <a:bodyPr/>
                    <a:lstStyle/>
                    <a:p>
                      <a:pPr algn="ctr">
                        <a:lnSpc>
                          <a:spcPct val="100000"/>
                        </a:lnSpc>
                      </a:pPr>
                      <a:r>
                        <a:rPr lang="en-US" b="0" dirty="0"/>
                        <a:t>Lasso Regression</a:t>
                      </a:r>
                    </a:p>
                  </a:txBody>
                  <a:tcPr/>
                </a:tc>
                <a:tc>
                  <a:txBody>
                    <a:bodyPr/>
                    <a:lstStyle/>
                    <a:p>
                      <a:pPr algn="ctr">
                        <a:lnSpc>
                          <a:spcPct val="100000"/>
                        </a:lnSpc>
                      </a:pPr>
                      <a:r>
                        <a:rPr lang="en-IN" b="0" i="0" dirty="0">
                          <a:solidFill>
                            <a:schemeClr val="dk1"/>
                          </a:solidFill>
                          <a:effectLst/>
                          <a:latin typeface="+mn-lt"/>
                          <a:ea typeface="+mn-ea"/>
                          <a:cs typeface="+mn-cs"/>
                        </a:rPr>
                        <a:t>0.005470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0.073965</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0.495963</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0.495484</a:t>
                      </a:r>
                      <a:endParaRPr lang="en-US" b="1" dirty="0">
                        <a:solidFill>
                          <a:schemeClr val="accent4"/>
                        </a:solidFill>
                      </a:endParaRPr>
                    </a:p>
                  </a:txBody>
                  <a:tcPr/>
                </a:tc>
                <a:extLst>
                  <a:ext uri="{0D108BD9-81ED-4DB2-BD59-A6C34878D82A}">
                    <a16:rowId xmlns:a16="http://schemas.microsoft.com/office/drawing/2014/main" val="3484905077"/>
                  </a:ext>
                </a:extLst>
              </a:tr>
              <a:tr h="533917">
                <a:tc>
                  <a:txBody>
                    <a:bodyPr/>
                    <a:lstStyle/>
                    <a:p>
                      <a:pPr algn="ctr">
                        <a:lnSpc>
                          <a:spcPct val="100000"/>
                        </a:lnSpc>
                      </a:pPr>
                      <a:r>
                        <a:rPr lang="en-US" b="0" dirty="0"/>
                        <a:t>Ridge Regression</a:t>
                      </a:r>
                    </a:p>
                  </a:txBody>
                  <a:tcPr/>
                </a:tc>
                <a:tc>
                  <a:txBody>
                    <a:bodyPr/>
                    <a:lstStyle/>
                    <a:p>
                      <a:pPr algn="ctr">
                        <a:lnSpc>
                          <a:spcPct val="100000"/>
                        </a:lnSpc>
                      </a:pPr>
                      <a:r>
                        <a:rPr lang="en-IN" b="0" i="0" dirty="0">
                          <a:solidFill>
                            <a:schemeClr val="dk1"/>
                          </a:solidFill>
                          <a:effectLst/>
                          <a:latin typeface="+mn-lt"/>
                          <a:ea typeface="+mn-ea"/>
                          <a:cs typeface="+mn-cs"/>
                        </a:rPr>
                        <a:t>0.005470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0.073965</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0.495966</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0.495486</a:t>
                      </a:r>
                      <a:endParaRPr lang="en-US" b="1" dirty="0">
                        <a:solidFill>
                          <a:schemeClr val="accent4"/>
                        </a:solidFill>
                      </a:endParaRPr>
                    </a:p>
                  </a:txBody>
                  <a:tcPr/>
                </a:tc>
                <a:extLst>
                  <a:ext uri="{0D108BD9-81ED-4DB2-BD59-A6C34878D82A}">
                    <a16:rowId xmlns:a16="http://schemas.microsoft.com/office/drawing/2014/main" val="3002373091"/>
                  </a:ext>
                </a:extLst>
              </a:tr>
              <a:tr h="610117">
                <a:tc>
                  <a:txBody>
                    <a:bodyPr/>
                    <a:lstStyle/>
                    <a:p>
                      <a:pPr algn="ctr">
                        <a:lnSpc>
                          <a:spcPct val="100000"/>
                        </a:lnSpc>
                      </a:pPr>
                      <a:r>
                        <a:rPr lang="en-US" b="0" dirty="0"/>
                        <a:t>Decision Tree Regressor</a:t>
                      </a:r>
                    </a:p>
                  </a:txBody>
                  <a:tcPr/>
                </a:tc>
                <a:tc>
                  <a:txBody>
                    <a:bodyPr/>
                    <a:lstStyle/>
                    <a:p>
                      <a:pPr algn="ctr">
                        <a:lnSpc>
                          <a:spcPct val="100000"/>
                        </a:lnSpc>
                      </a:pPr>
                      <a:r>
                        <a:rPr lang="en-IN" b="0" i="0" dirty="0">
                          <a:solidFill>
                            <a:schemeClr val="dk1"/>
                          </a:solidFill>
                          <a:effectLst/>
                          <a:latin typeface="+mn-lt"/>
                          <a:ea typeface="+mn-ea"/>
                          <a:cs typeface="+mn-cs"/>
                        </a:rPr>
                        <a:t>0.004235</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0.065081</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0.609772</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0.609401</a:t>
                      </a:r>
                      <a:endParaRPr lang="en-US" b="1" dirty="0">
                        <a:solidFill>
                          <a:srgbClr val="00B050"/>
                        </a:solidFill>
                      </a:endParaRPr>
                    </a:p>
                  </a:txBody>
                  <a:tcPr/>
                </a:tc>
                <a:extLst>
                  <a:ext uri="{0D108BD9-81ED-4DB2-BD59-A6C34878D82A}">
                    <a16:rowId xmlns:a16="http://schemas.microsoft.com/office/drawing/2014/main" val="2224615561"/>
                  </a:ext>
                </a:extLst>
              </a:tr>
              <a:tr h="539576">
                <a:tc>
                  <a:txBody>
                    <a:bodyPr/>
                    <a:lstStyle/>
                    <a:p>
                      <a:pPr algn="ctr">
                        <a:lnSpc>
                          <a:spcPct val="100000"/>
                        </a:lnSpc>
                      </a:pPr>
                      <a:r>
                        <a:rPr lang="en-US" b="0" dirty="0"/>
                        <a:t>XGB Regressor</a:t>
                      </a:r>
                    </a:p>
                  </a:txBody>
                  <a:tcPr/>
                </a:tc>
                <a:tc>
                  <a:txBody>
                    <a:bodyPr/>
                    <a:lstStyle/>
                    <a:p>
                      <a:pPr algn="ctr">
                        <a:lnSpc>
                          <a:spcPct val="100000"/>
                        </a:lnSpc>
                      </a:pPr>
                      <a:r>
                        <a:rPr lang="en-IN" b="0" i="0" dirty="0">
                          <a:solidFill>
                            <a:schemeClr val="dk1"/>
                          </a:solidFill>
                          <a:effectLst/>
                          <a:latin typeface="+mn-lt"/>
                          <a:ea typeface="+mn-ea"/>
                          <a:cs typeface="+mn-cs"/>
                        </a:rPr>
                        <a:t>0.003144</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0.056076</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0.710290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0.710014</a:t>
                      </a:r>
                      <a:endParaRPr lang="en-US" b="1" dirty="0">
                        <a:solidFill>
                          <a:srgbClr val="00B050"/>
                        </a:solidFill>
                      </a:endParaRPr>
                    </a:p>
                  </a:txBody>
                  <a:tcPr/>
                </a:tc>
                <a:extLst>
                  <a:ext uri="{0D108BD9-81ED-4DB2-BD59-A6C34878D82A}">
                    <a16:rowId xmlns:a16="http://schemas.microsoft.com/office/drawing/2014/main" val="1430417213"/>
                  </a:ext>
                </a:extLst>
              </a:tr>
              <a:tr h="0">
                <a:tc>
                  <a:txBody>
                    <a:bodyPr/>
                    <a:lstStyle/>
                    <a:p>
                      <a:pPr algn="ctr">
                        <a:lnSpc>
                          <a:spcPct val="100000"/>
                        </a:lnSpc>
                      </a:pPr>
                      <a:r>
                        <a:rPr lang="en-US" b="0" dirty="0"/>
                        <a:t>Gradient Boosting</a:t>
                      </a:r>
                    </a:p>
                  </a:txBody>
                  <a:tcPr/>
                </a:tc>
                <a:tc>
                  <a:txBody>
                    <a:bodyPr/>
                    <a:lstStyle/>
                    <a:p>
                      <a:pPr algn="ctr">
                        <a:lnSpc>
                          <a:spcPct val="100000"/>
                        </a:lnSpc>
                      </a:pPr>
                      <a:r>
                        <a:rPr lang="en-IN" b="0" i="0" dirty="0">
                          <a:solidFill>
                            <a:schemeClr val="dk1"/>
                          </a:solidFill>
                          <a:effectLst/>
                          <a:latin typeface="+mn-lt"/>
                          <a:ea typeface="+mn-ea"/>
                          <a:cs typeface="+mn-cs"/>
                        </a:rPr>
                        <a:t>0.003121</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0.055870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0.712415</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0.712142</a:t>
                      </a:r>
                      <a:endParaRPr lang="en-US" b="1" dirty="0">
                        <a:solidFill>
                          <a:srgbClr val="00B050"/>
                        </a:solidFill>
                      </a:endParaRPr>
                    </a:p>
                  </a:txBody>
                  <a:tcPr/>
                </a:tc>
                <a:extLst>
                  <a:ext uri="{0D108BD9-81ED-4DB2-BD59-A6C34878D82A}">
                    <a16:rowId xmlns:a16="http://schemas.microsoft.com/office/drawing/2014/main" val="247707744"/>
                  </a:ext>
                </a:extLst>
              </a:tr>
              <a:tr h="156932">
                <a:tc>
                  <a:txBody>
                    <a:bodyPr/>
                    <a:lstStyle/>
                    <a:p>
                      <a:pPr algn="ctr">
                        <a:lnSpc>
                          <a:spcPct val="100000"/>
                        </a:lnSpc>
                      </a:pPr>
                      <a:r>
                        <a:rPr lang="en-US" b="0" dirty="0"/>
                        <a:t>Light GBM</a:t>
                      </a:r>
                    </a:p>
                  </a:txBody>
                  <a:tcPr/>
                </a:tc>
                <a:tc>
                  <a:txBody>
                    <a:bodyPr/>
                    <a:lstStyle/>
                    <a:p>
                      <a:pPr algn="ctr">
                        <a:lnSpc>
                          <a:spcPct val="100000"/>
                        </a:lnSpc>
                      </a:pPr>
                      <a:r>
                        <a:rPr lang="en-IN" b="0" i="0" dirty="0">
                          <a:solidFill>
                            <a:schemeClr val="dk1"/>
                          </a:solidFill>
                          <a:effectLst/>
                          <a:latin typeface="+mn-lt"/>
                          <a:ea typeface="+mn-ea"/>
                          <a:cs typeface="+mn-cs"/>
                        </a:rPr>
                        <a:t>0.003418</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0.058470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0.685021</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0.684722</a:t>
                      </a:r>
                      <a:endParaRPr lang="en-US" b="1" dirty="0">
                        <a:solidFill>
                          <a:srgbClr val="00B050"/>
                        </a:solidFill>
                      </a:endParaRPr>
                    </a:p>
                  </a:txBody>
                  <a:tcPr/>
                </a:tc>
                <a:extLst>
                  <a:ext uri="{0D108BD9-81ED-4DB2-BD59-A6C34878D82A}">
                    <a16:rowId xmlns:a16="http://schemas.microsoft.com/office/drawing/2014/main" val="483862767"/>
                  </a:ext>
                </a:extLst>
              </a:tr>
            </a:tbl>
          </a:graphicData>
        </a:graphic>
      </p:graphicFrame>
    </p:spTree>
    <p:extLst>
      <p:ext uri="{BB962C8B-B14F-4D97-AF65-F5344CB8AC3E}">
        <p14:creationId xmlns:p14="http://schemas.microsoft.com/office/powerpoint/2010/main" val="321483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6599" y="304800"/>
            <a:ext cx="2438400" cy="625652"/>
          </a:xfrm>
          <a:prstGeom prst="rect">
            <a:avLst/>
          </a:prstGeom>
        </p:spPr>
        <p:txBody>
          <a:bodyPr vert="horz" wrap="square" lIns="0" tIns="10001" rIns="0" bIns="0" rtlCol="0">
            <a:spAutoFit/>
          </a:bodyPr>
          <a:lstStyle/>
          <a:p>
            <a:pPr marL="9525">
              <a:spcBef>
                <a:spcPts val="79"/>
              </a:spcBef>
            </a:pPr>
            <a:r>
              <a:rPr sz="4000" spc="-4" dirty="0"/>
              <a:t>Conclusion</a:t>
            </a:r>
          </a:p>
        </p:txBody>
      </p:sp>
      <p:sp>
        <p:nvSpPr>
          <p:cNvPr id="3" name="object 3"/>
          <p:cNvSpPr txBox="1">
            <a:spLocks noGrp="1"/>
          </p:cNvSpPr>
          <p:nvPr>
            <p:ph type="body" idx="1"/>
          </p:nvPr>
        </p:nvSpPr>
        <p:spPr>
          <a:xfrm>
            <a:off x="152400" y="1295400"/>
            <a:ext cx="9067800" cy="4684455"/>
          </a:xfrm>
          <a:prstGeom prst="rect">
            <a:avLst/>
          </a:prstGeom>
        </p:spPr>
        <p:txBody>
          <a:bodyPr vert="horz" wrap="square" lIns="0" tIns="59531" rIns="0" bIns="0" rtlCol="0">
            <a:spAutoFit/>
          </a:bodyPr>
          <a:lstStyle/>
          <a:p>
            <a:pPr marL="42863">
              <a:spcBef>
                <a:spcPts val="469"/>
              </a:spcBef>
            </a:pPr>
            <a:endParaRPr spc="-4" dirty="0"/>
          </a:p>
          <a:p>
            <a:pPr marL="300038" indent="-257175">
              <a:spcBef>
                <a:spcPts val="394"/>
              </a:spcBef>
              <a:buFont typeface="Arial"/>
              <a:buChar char="•"/>
              <a:tabLst>
                <a:tab pos="299561" algn="l"/>
                <a:tab pos="300038" algn="l"/>
              </a:tabLst>
            </a:pPr>
            <a:r>
              <a:rPr sz="2400" b="1" spc="-4" dirty="0">
                <a:solidFill>
                  <a:srgbClr val="000000"/>
                </a:solidFill>
                <a:latin typeface="Carlito"/>
                <a:cs typeface="Carlito"/>
              </a:rPr>
              <a:t>In this </a:t>
            </a:r>
            <a:r>
              <a:rPr sz="2400" b="1" spc="-8" dirty="0">
                <a:solidFill>
                  <a:srgbClr val="000000"/>
                </a:solidFill>
                <a:latin typeface="Carlito"/>
                <a:cs typeface="Carlito"/>
              </a:rPr>
              <a:t>project, </a:t>
            </a:r>
            <a:r>
              <a:rPr sz="2400" b="1" spc="-11" dirty="0">
                <a:solidFill>
                  <a:srgbClr val="000000"/>
                </a:solidFill>
                <a:latin typeface="Carlito"/>
                <a:cs typeface="Carlito"/>
              </a:rPr>
              <a:t>we </a:t>
            </a:r>
            <a:r>
              <a:rPr sz="2400" b="1" spc="-4" dirty="0">
                <a:solidFill>
                  <a:srgbClr val="000000"/>
                </a:solidFill>
                <a:latin typeface="Carlito"/>
                <a:cs typeface="Carlito"/>
              </a:rPr>
              <a:t>tried </a:t>
            </a:r>
            <a:r>
              <a:rPr sz="2400" b="1" spc="-11" dirty="0">
                <a:solidFill>
                  <a:srgbClr val="000000"/>
                </a:solidFill>
                <a:latin typeface="Carlito"/>
                <a:cs typeface="Carlito"/>
              </a:rPr>
              <a:t>to </a:t>
            </a:r>
            <a:r>
              <a:rPr sz="2400" b="1" spc="-8" dirty="0">
                <a:solidFill>
                  <a:srgbClr val="000000"/>
                </a:solidFill>
                <a:latin typeface="Carlito"/>
                <a:cs typeface="Carlito"/>
              </a:rPr>
              <a:t>predict </a:t>
            </a:r>
            <a:r>
              <a:rPr sz="2400" b="1" spc="-4" dirty="0">
                <a:solidFill>
                  <a:srgbClr val="000000"/>
                </a:solidFill>
                <a:latin typeface="Carlito"/>
                <a:cs typeface="Carlito"/>
              </a:rPr>
              <a:t>the trip </a:t>
            </a:r>
            <a:r>
              <a:rPr sz="2400" b="1" spc="-11" dirty="0">
                <a:solidFill>
                  <a:srgbClr val="000000"/>
                </a:solidFill>
                <a:latin typeface="Carlito"/>
                <a:cs typeface="Carlito"/>
              </a:rPr>
              <a:t>duration </a:t>
            </a:r>
            <a:r>
              <a:rPr sz="2400" b="1" dirty="0">
                <a:solidFill>
                  <a:srgbClr val="000000"/>
                </a:solidFill>
                <a:latin typeface="Carlito"/>
                <a:cs typeface="Carlito"/>
              </a:rPr>
              <a:t>of </a:t>
            </a:r>
            <a:r>
              <a:rPr sz="2400" b="1" spc="-4" dirty="0">
                <a:solidFill>
                  <a:srgbClr val="000000"/>
                </a:solidFill>
                <a:latin typeface="Carlito"/>
                <a:cs typeface="Carlito"/>
              </a:rPr>
              <a:t>a </a:t>
            </a:r>
            <a:r>
              <a:rPr sz="2400" b="1" spc="-11" dirty="0">
                <a:solidFill>
                  <a:srgbClr val="000000"/>
                </a:solidFill>
                <a:latin typeface="Carlito"/>
                <a:cs typeface="Carlito"/>
              </a:rPr>
              <a:t>taxi </a:t>
            </a:r>
            <a:r>
              <a:rPr sz="2400" b="1" spc="-4" dirty="0">
                <a:solidFill>
                  <a:srgbClr val="000000"/>
                </a:solidFill>
                <a:latin typeface="Carlito"/>
                <a:cs typeface="Carlito"/>
              </a:rPr>
              <a:t>in</a:t>
            </a:r>
            <a:r>
              <a:rPr sz="2400" b="1" spc="83" dirty="0">
                <a:solidFill>
                  <a:srgbClr val="000000"/>
                </a:solidFill>
                <a:latin typeface="Carlito"/>
                <a:cs typeface="Carlito"/>
              </a:rPr>
              <a:t> </a:t>
            </a:r>
            <a:r>
              <a:rPr sz="2400" b="1" spc="-19" dirty="0">
                <a:solidFill>
                  <a:srgbClr val="000000"/>
                </a:solidFill>
                <a:latin typeface="Carlito"/>
                <a:cs typeface="Carlito"/>
              </a:rPr>
              <a:t>NYC.</a:t>
            </a:r>
          </a:p>
          <a:p>
            <a:pPr marL="300038" marR="123349" indent="-257175">
              <a:spcBef>
                <a:spcPts val="394"/>
              </a:spcBef>
              <a:buFont typeface="Arial"/>
              <a:buChar char="•"/>
              <a:tabLst>
                <a:tab pos="299561" algn="l"/>
                <a:tab pos="300038" algn="l"/>
              </a:tabLst>
            </a:pPr>
            <a:r>
              <a:rPr sz="2400" b="1" spc="-34" dirty="0">
                <a:solidFill>
                  <a:srgbClr val="000000"/>
                </a:solidFill>
                <a:latin typeface="Carlito"/>
                <a:cs typeface="Carlito"/>
              </a:rPr>
              <a:t>We </a:t>
            </a:r>
            <a:r>
              <a:rPr sz="2400" b="1" spc="-11" dirty="0">
                <a:solidFill>
                  <a:srgbClr val="000000"/>
                </a:solidFill>
                <a:latin typeface="Carlito"/>
                <a:cs typeface="Carlito"/>
              </a:rPr>
              <a:t>are </a:t>
            </a:r>
            <a:r>
              <a:rPr sz="2400" b="1" spc="-8" dirty="0">
                <a:solidFill>
                  <a:srgbClr val="000000"/>
                </a:solidFill>
                <a:latin typeface="Carlito"/>
                <a:cs typeface="Carlito"/>
              </a:rPr>
              <a:t>mostly </a:t>
            </a:r>
            <a:r>
              <a:rPr sz="2400" b="1" spc="-4" dirty="0">
                <a:solidFill>
                  <a:srgbClr val="000000"/>
                </a:solidFill>
                <a:latin typeface="Carlito"/>
                <a:cs typeface="Carlito"/>
              </a:rPr>
              <a:t>concerned with the </a:t>
            </a:r>
            <a:r>
              <a:rPr sz="2400" b="1" spc="-8" dirty="0">
                <a:solidFill>
                  <a:srgbClr val="000000"/>
                </a:solidFill>
                <a:latin typeface="Carlito"/>
                <a:cs typeface="Carlito"/>
              </a:rPr>
              <a:t>information </a:t>
            </a:r>
            <a:r>
              <a:rPr sz="2400" b="1" dirty="0">
                <a:solidFill>
                  <a:srgbClr val="000000"/>
                </a:solidFill>
                <a:latin typeface="Carlito"/>
                <a:cs typeface="Carlito"/>
              </a:rPr>
              <a:t>of </a:t>
            </a:r>
            <a:r>
              <a:rPr sz="2400" b="1" spc="-4" dirty="0">
                <a:solidFill>
                  <a:srgbClr val="000000"/>
                </a:solidFill>
                <a:latin typeface="Carlito"/>
                <a:cs typeface="Carlito"/>
              </a:rPr>
              <a:t>pick up </a:t>
            </a:r>
            <a:r>
              <a:rPr sz="2400" b="1" spc="-8" dirty="0">
                <a:solidFill>
                  <a:srgbClr val="000000"/>
                </a:solidFill>
                <a:latin typeface="Carlito"/>
                <a:cs typeface="Carlito"/>
              </a:rPr>
              <a:t>latitude  </a:t>
            </a:r>
            <a:r>
              <a:rPr sz="2400" b="1" spc="-4" dirty="0">
                <a:solidFill>
                  <a:srgbClr val="000000"/>
                </a:solidFill>
                <a:latin typeface="Carlito"/>
                <a:cs typeface="Carlito"/>
              </a:rPr>
              <a:t>and longitude and </a:t>
            </a:r>
            <a:r>
              <a:rPr sz="2400" b="1" spc="-8" dirty="0">
                <a:solidFill>
                  <a:srgbClr val="000000"/>
                </a:solidFill>
                <a:latin typeface="Carlito"/>
                <a:cs typeface="Carlito"/>
              </a:rPr>
              <a:t>drop </a:t>
            </a:r>
            <a:r>
              <a:rPr sz="2400" b="1" spc="-4" dirty="0">
                <a:solidFill>
                  <a:srgbClr val="000000"/>
                </a:solidFill>
                <a:latin typeface="Carlito"/>
                <a:cs typeface="Carlito"/>
              </a:rPr>
              <a:t>off </a:t>
            </a:r>
            <a:r>
              <a:rPr sz="2400" b="1" spc="-8" dirty="0">
                <a:solidFill>
                  <a:srgbClr val="000000"/>
                </a:solidFill>
                <a:latin typeface="Carlito"/>
                <a:cs typeface="Carlito"/>
              </a:rPr>
              <a:t>latitude </a:t>
            </a:r>
            <a:r>
              <a:rPr sz="2400" b="1" spc="-4" dirty="0">
                <a:solidFill>
                  <a:srgbClr val="000000"/>
                </a:solidFill>
                <a:latin typeface="Carlito"/>
                <a:cs typeface="Carlito"/>
              </a:rPr>
              <a:t>and longitude, </a:t>
            </a:r>
            <a:r>
              <a:rPr sz="2400" b="1" spc="-11" dirty="0">
                <a:solidFill>
                  <a:srgbClr val="000000"/>
                </a:solidFill>
                <a:latin typeface="Carlito"/>
                <a:cs typeface="Carlito"/>
              </a:rPr>
              <a:t>to </a:t>
            </a:r>
            <a:r>
              <a:rPr sz="2400" b="1" spc="-15" dirty="0">
                <a:solidFill>
                  <a:srgbClr val="000000"/>
                </a:solidFill>
                <a:latin typeface="Carlito"/>
                <a:cs typeface="Carlito"/>
              </a:rPr>
              <a:t>get </a:t>
            </a:r>
            <a:r>
              <a:rPr sz="2400" b="1" spc="-4" dirty="0">
                <a:solidFill>
                  <a:srgbClr val="000000"/>
                </a:solidFill>
                <a:latin typeface="Carlito"/>
                <a:cs typeface="Carlito"/>
              </a:rPr>
              <a:t>the  </a:t>
            </a:r>
            <a:r>
              <a:rPr sz="2400" b="1" spc="-8" dirty="0">
                <a:solidFill>
                  <a:srgbClr val="000000"/>
                </a:solidFill>
                <a:latin typeface="Carlito"/>
                <a:cs typeface="Carlito"/>
              </a:rPr>
              <a:t>distance </a:t>
            </a:r>
            <a:r>
              <a:rPr sz="2400" b="1" dirty="0">
                <a:solidFill>
                  <a:srgbClr val="000000"/>
                </a:solidFill>
                <a:latin typeface="Carlito"/>
                <a:cs typeface="Carlito"/>
              </a:rPr>
              <a:t>of </a:t>
            </a:r>
            <a:r>
              <a:rPr sz="2400" b="1" spc="-4" dirty="0">
                <a:solidFill>
                  <a:srgbClr val="000000"/>
                </a:solidFill>
                <a:latin typeface="Carlito"/>
                <a:cs typeface="Carlito"/>
              </a:rPr>
              <a:t>the</a:t>
            </a:r>
            <a:r>
              <a:rPr sz="2400" b="1" dirty="0">
                <a:solidFill>
                  <a:srgbClr val="000000"/>
                </a:solidFill>
                <a:latin typeface="Carlito"/>
                <a:cs typeface="Carlito"/>
              </a:rPr>
              <a:t> </a:t>
            </a:r>
            <a:r>
              <a:rPr sz="2400" b="1" spc="-4" dirty="0">
                <a:solidFill>
                  <a:srgbClr val="000000"/>
                </a:solidFill>
                <a:latin typeface="Carlito"/>
                <a:cs typeface="Carlito"/>
              </a:rPr>
              <a:t>trip.</a:t>
            </a:r>
          </a:p>
          <a:p>
            <a:pPr marL="300038" indent="-257175">
              <a:spcBef>
                <a:spcPts val="394"/>
              </a:spcBef>
              <a:buFont typeface="Arial"/>
              <a:buChar char="•"/>
              <a:tabLst>
                <a:tab pos="299561" algn="l"/>
                <a:tab pos="300038" algn="l"/>
              </a:tabLst>
            </a:pPr>
            <a:r>
              <a:rPr sz="2400" b="1" spc="-8" dirty="0">
                <a:solidFill>
                  <a:srgbClr val="000000"/>
                </a:solidFill>
                <a:latin typeface="Carlito"/>
                <a:cs typeface="Carlito"/>
              </a:rPr>
              <a:t>Hyperparameter </a:t>
            </a:r>
            <a:r>
              <a:rPr sz="2400" b="1" spc="-4" dirty="0">
                <a:solidFill>
                  <a:srgbClr val="000000"/>
                </a:solidFill>
                <a:latin typeface="Carlito"/>
                <a:cs typeface="Carlito"/>
              </a:rPr>
              <a:t>tuning doesn’t </a:t>
            </a:r>
            <a:r>
              <a:rPr sz="2400" b="1" spc="-11" dirty="0">
                <a:solidFill>
                  <a:srgbClr val="000000"/>
                </a:solidFill>
                <a:latin typeface="Carlito"/>
                <a:cs typeface="Carlito"/>
              </a:rPr>
              <a:t>improve </a:t>
            </a:r>
            <a:r>
              <a:rPr sz="2400" b="1" spc="-4" dirty="0">
                <a:solidFill>
                  <a:srgbClr val="000000"/>
                </a:solidFill>
                <a:latin typeface="Carlito"/>
                <a:cs typeface="Carlito"/>
              </a:rPr>
              <a:t>much</a:t>
            </a:r>
            <a:r>
              <a:rPr sz="2400" b="1" spc="19" dirty="0">
                <a:solidFill>
                  <a:srgbClr val="000000"/>
                </a:solidFill>
                <a:latin typeface="Carlito"/>
                <a:cs typeface="Carlito"/>
              </a:rPr>
              <a:t> </a:t>
            </a:r>
            <a:r>
              <a:rPr sz="2400" b="1" spc="-19" dirty="0">
                <a:solidFill>
                  <a:srgbClr val="000000"/>
                </a:solidFill>
                <a:latin typeface="Carlito"/>
                <a:cs typeface="Carlito"/>
              </a:rPr>
              <a:t>accuracy.</a:t>
            </a:r>
          </a:p>
          <a:p>
            <a:pPr marL="300038" marR="376713" indent="-257175">
              <a:spcBef>
                <a:spcPts val="394"/>
              </a:spcBef>
              <a:buFont typeface="Arial"/>
              <a:buChar char="•"/>
              <a:tabLst>
                <a:tab pos="299561" algn="l"/>
                <a:tab pos="300038" algn="l"/>
              </a:tabLst>
            </a:pPr>
            <a:r>
              <a:rPr sz="2400" b="1" spc="-4" dirty="0">
                <a:solidFill>
                  <a:srgbClr val="000000"/>
                </a:solidFill>
                <a:latin typeface="Carlito"/>
                <a:cs typeface="Carlito"/>
              </a:rPr>
              <a:t>Linear </a:t>
            </a:r>
            <a:r>
              <a:rPr sz="2400" b="1" spc="-8" dirty="0">
                <a:solidFill>
                  <a:srgbClr val="000000"/>
                </a:solidFill>
                <a:latin typeface="Carlito"/>
                <a:cs typeface="Carlito"/>
              </a:rPr>
              <a:t>regression gives </a:t>
            </a:r>
            <a:r>
              <a:rPr sz="2400" b="1" spc="-4" dirty="0">
                <a:solidFill>
                  <a:srgbClr val="000000"/>
                </a:solidFill>
                <a:latin typeface="Carlito"/>
                <a:cs typeface="Carlito"/>
              </a:rPr>
              <a:t>60.89 % </a:t>
            </a:r>
            <a:r>
              <a:rPr sz="2400" b="1" spc="-15" dirty="0">
                <a:solidFill>
                  <a:srgbClr val="000000"/>
                </a:solidFill>
                <a:latin typeface="Carlito"/>
                <a:cs typeface="Carlito"/>
              </a:rPr>
              <a:t>accuracy,XGBoost </a:t>
            </a:r>
            <a:r>
              <a:rPr sz="2400" b="1" spc="-8" dirty="0">
                <a:solidFill>
                  <a:srgbClr val="000000"/>
                </a:solidFill>
                <a:latin typeface="Carlito"/>
                <a:cs typeface="Carlito"/>
              </a:rPr>
              <a:t>gives </a:t>
            </a:r>
            <a:r>
              <a:rPr sz="2400" b="1" spc="-4" dirty="0">
                <a:solidFill>
                  <a:srgbClr val="000000"/>
                </a:solidFill>
                <a:latin typeface="Carlito"/>
                <a:cs typeface="Carlito"/>
              </a:rPr>
              <a:t>68.56%  </a:t>
            </a:r>
            <a:r>
              <a:rPr sz="2400" b="1" spc="-19" dirty="0">
                <a:solidFill>
                  <a:srgbClr val="000000"/>
                </a:solidFill>
                <a:latin typeface="Carlito"/>
                <a:cs typeface="Carlito"/>
              </a:rPr>
              <a:t>accuracy, </a:t>
            </a:r>
            <a:r>
              <a:rPr sz="2400" b="1" spc="-8" dirty="0">
                <a:solidFill>
                  <a:srgbClr val="000000"/>
                </a:solidFill>
                <a:latin typeface="Carlito"/>
                <a:cs typeface="Carlito"/>
              </a:rPr>
              <a:t>LightGBM gives </a:t>
            </a:r>
            <a:r>
              <a:rPr sz="2400" b="1" spc="-4" dirty="0">
                <a:solidFill>
                  <a:srgbClr val="000000"/>
                </a:solidFill>
                <a:latin typeface="Carlito"/>
                <a:cs typeface="Carlito"/>
              </a:rPr>
              <a:t>71.42% on the </a:t>
            </a:r>
            <a:r>
              <a:rPr sz="2400" b="1" spc="-11" dirty="0">
                <a:solidFill>
                  <a:srgbClr val="000000"/>
                </a:solidFill>
                <a:latin typeface="Carlito"/>
                <a:cs typeface="Carlito"/>
              </a:rPr>
              <a:t>test</a:t>
            </a:r>
            <a:r>
              <a:rPr sz="2400" b="1" spc="38" dirty="0">
                <a:solidFill>
                  <a:srgbClr val="000000"/>
                </a:solidFill>
                <a:latin typeface="Carlito"/>
                <a:cs typeface="Carlito"/>
              </a:rPr>
              <a:t> </a:t>
            </a:r>
            <a:r>
              <a:rPr sz="2400" b="1" spc="-8" dirty="0">
                <a:solidFill>
                  <a:srgbClr val="000000"/>
                </a:solidFill>
                <a:latin typeface="Carlito"/>
                <a:cs typeface="Carlito"/>
              </a:rPr>
              <a:t>set.</a:t>
            </a:r>
          </a:p>
          <a:p>
            <a:pPr marL="300038" marR="389573" indent="-257175">
              <a:spcBef>
                <a:spcPts val="394"/>
              </a:spcBef>
              <a:buFont typeface="Arial"/>
              <a:buChar char="•"/>
              <a:tabLst>
                <a:tab pos="299561" algn="l"/>
                <a:tab pos="300038" algn="l"/>
              </a:tabLst>
            </a:pPr>
            <a:r>
              <a:rPr sz="2400" b="1" spc="-8" dirty="0">
                <a:solidFill>
                  <a:srgbClr val="000000"/>
                </a:solidFill>
                <a:latin typeface="Carlito"/>
                <a:cs typeface="Carlito"/>
              </a:rPr>
              <a:t>LightGBM </a:t>
            </a:r>
            <a:r>
              <a:rPr sz="2400" b="1" spc="-4" dirty="0">
                <a:solidFill>
                  <a:srgbClr val="000000"/>
                </a:solidFill>
                <a:latin typeface="Carlito"/>
                <a:cs typeface="Carlito"/>
              </a:rPr>
              <a:t>is </a:t>
            </a:r>
            <a:r>
              <a:rPr sz="2400" b="1" spc="-8" dirty="0">
                <a:solidFill>
                  <a:srgbClr val="000000"/>
                </a:solidFill>
                <a:latin typeface="Carlito"/>
                <a:cs typeface="Carlito"/>
              </a:rPr>
              <a:t>more </a:t>
            </a:r>
            <a:r>
              <a:rPr sz="2400" b="1" spc="-11" dirty="0">
                <a:solidFill>
                  <a:srgbClr val="000000"/>
                </a:solidFill>
                <a:latin typeface="Carlito"/>
                <a:cs typeface="Carlito"/>
              </a:rPr>
              <a:t>fitter </a:t>
            </a:r>
            <a:r>
              <a:rPr sz="2400" b="1" spc="-4" dirty="0">
                <a:solidFill>
                  <a:srgbClr val="000000"/>
                </a:solidFill>
                <a:latin typeface="Carlito"/>
                <a:cs typeface="Carlito"/>
              </a:rPr>
              <a:t>and </a:t>
            </a:r>
            <a:r>
              <a:rPr sz="2400" b="1" spc="-8" dirty="0">
                <a:solidFill>
                  <a:srgbClr val="000000"/>
                </a:solidFill>
                <a:latin typeface="Carlito"/>
                <a:cs typeface="Carlito"/>
              </a:rPr>
              <a:t>efficient </a:t>
            </a:r>
            <a:r>
              <a:rPr sz="2400" b="1" spc="-4" dirty="0">
                <a:solidFill>
                  <a:srgbClr val="000000"/>
                </a:solidFill>
                <a:latin typeface="Carlito"/>
                <a:cs typeface="Carlito"/>
              </a:rPr>
              <a:t>than </a:t>
            </a:r>
            <a:r>
              <a:rPr sz="2400" b="1" spc="-15" dirty="0">
                <a:solidFill>
                  <a:srgbClr val="000000"/>
                </a:solidFill>
                <a:latin typeface="Carlito"/>
                <a:cs typeface="Carlito"/>
              </a:rPr>
              <a:t>XGBoost </a:t>
            </a:r>
            <a:r>
              <a:rPr sz="2400" b="1" spc="-11" dirty="0">
                <a:solidFill>
                  <a:srgbClr val="000000"/>
                </a:solidFill>
                <a:latin typeface="Carlito"/>
                <a:cs typeface="Carlito"/>
              </a:rPr>
              <a:t>for taxi </a:t>
            </a:r>
            <a:r>
              <a:rPr sz="2400" b="1" spc="-4" dirty="0">
                <a:solidFill>
                  <a:srgbClr val="000000"/>
                </a:solidFill>
                <a:latin typeface="Carlito"/>
                <a:cs typeface="Carlito"/>
              </a:rPr>
              <a:t>trip  </a:t>
            </a:r>
            <a:r>
              <a:rPr sz="2400" b="1" spc="-8" dirty="0">
                <a:solidFill>
                  <a:srgbClr val="000000"/>
                </a:solidFill>
                <a:latin typeface="Carlito"/>
                <a:cs typeface="Carlito"/>
              </a:rPr>
              <a:t>duration-based </a:t>
            </a:r>
            <a:r>
              <a:rPr sz="2400" b="1" spc="-4" dirty="0">
                <a:solidFill>
                  <a:srgbClr val="000000"/>
                </a:solidFill>
                <a:latin typeface="Carlito"/>
                <a:cs typeface="Carlito"/>
              </a:rPr>
              <a:t>predictions</a:t>
            </a:r>
          </a:p>
          <a:p>
            <a:pPr marL="300038" marR="149066" indent="-257175">
              <a:spcBef>
                <a:spcPts val="394"/>
              </a:spcBef>
              <a:buFont typeface="Arial"/>
              <a:buChar char="•"/>
              <a:tabLst>
                <a:tab pos="299561" algn="l"/>
                <a:tab pos="300038" algn="l"/>
              </a:tabLst>
            </a:pPr>
            <a:r>
              <a:rPr sz="2400" b="1" spc="-8" dirty="0">
                <a:solidFill>
                  <a:srgbClr val="000000"/>
                </a:solidFill>
                <a:latin typeface="Carlito"/>
                <a:cs typeface="Carlito"/>
              </a:rPr>
              <a:t>LightGBM </a:t>
            </a:r>
            <a:r>
              <a:rPr sz="2400" b="1" spc="-4" dirty="0">
                <a:solidFill>
                  <a:srgbClr val="000000"/>
                </a:solidFill>
                <a:latin typeface="Carlito"/>
                <a:cs typeface="Carlito"/>
              </a:rPr>
              <a:t>will be the </a:t>
            </a:r>
            <a:r>
              <a:rPr sz="2400" b="1" spc="-8" dirty="0">
                <a:solidFill>
                  <a:srgbClr val="000000"/>
                </a:solidFill>
                <a:latin typeface="Carlito"/>
                <a:cs typeface="Carlito"/>
              </a:rPr>
              <a:t>best </a:t>
            </a:r>
            <a:r>
              <a:rPr sz="2400" b="1" spc="-4" dirty="0">
                <a:solidFill>
                  <a:srgbClr val="000000"/>
                </a:solidFill>
                <a:latin typeface="Carlito"/>
                <a:cs typeface="Carlito"/>
              </a:rPr>
              <a:t>model </a:t>
            </a:r>
            <a:r>
              <a:rPr sz="2400" b="1" spc="-11" dirty="0">
                <a:solidFill>
                  <a:srgbClr val="000000"/>
                </a:solidFill>
                <a:latin typeface="Carlito"/>
                <a:cs typeface="Carlito"/>
              </a:rPr>
              <a:t>to </a:t>
            </a:r>
            <a:r>
              <a:rPr sz="2400" b="1" spc="-8" dirty="0">
                <a:solidFill>
                  <a:srgbClr val="000000"/>
                </a:solidFill>
                <a:latin typeface="Carlito"/>
                <a:cs typeface="Carlito"/>
              </a:rPr>
              <a:t>predict </a:t>
            </a:r>
            <a:r>
              <a:rPr sz="2400" b="1" spc="-4" dirty="0">
                <a:solidFill>
                  <a:srgbClr val="000000"/>
                </a:solidFill>
                <a:latin typeface="Carlito"/>
                <a:cs typeface="Carlito"/>
              </a:rPr>
              <a:t>the trip </a:t>
            </a:r>
            <a:r>
              <a:rPr sz="2400" b="1" spc="-11" dirty="0">
                <a:solidFill>
                  <a:srgbClr val="000000"/>
                </a:solidFill>
                <a:latin typeface="Carlito"/>
                <a:cs typeface="Carlito"/>
              </a:rPr>
              <a:t>duration for </a:t>
            </a:r>
            <a:r>
              <a:rPr sz="2400" b="1" spc="-4" dirty="0">
                <a:solidFill>
                  <a:srgbClr val="000000"/>
                </a:solidFill>
                <a:latin typeface="Carlito"/>
                <a:cs typeface="Carlito"/>
              </a:rPr>
              <a:t>a  particular</a:t>
            </a:r>
            <a:r>
              <a:rPr sz="2400" b="1" spc="-8" dirty="0">
                <a:solidFill>
                  <a:srgbClr val="000000"/>
                </a:solidFill>
                <a:latin typeface="Carlito"/>
                <a:cs typeface="Carlito"/>
              </a:rPr>
              <a:t> </a:t>
            </a:r>
            <a:r>
              <a:rPr sz="2400" b="1" spc="-11" dirty="0">
                <a:solidFill>
                  <a:srgbClr val="000000"/>
                </a:solidFill>
                <a:latin typeface="Carlito"/>
                <a:cs typeface="Carlito"/>
              </a:rPr>
              <a:t>taxi.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439858" y="1683756"/>
            <a:ext cx="2336449" cy="2396359"/>
          </a:xfrm>
          <a:prstGeom prst="rect">
            <a:avLst/>
          </a:prstGeom>
        </p:spPr>
        <p:txBody>
          <a:bodyPr vert="horz" lIns="91440" tIns="45720" rIns="91440" bIns="45720" rtlCol="0" anchor="b">
            <a:normAutofit/>
          </a:bodyPr>
          <a:lstStyle/>
          <a:p>
            <a:pPr marL="9525" algn="r" rtl="0">
              <a:lnSpc>
                <a:spcPct val="90000"/>
              </a:lnSpc>
              <a:spcBef>
                <a:spcPct val="0"/>
              </a:spcBef>
            </a:pPr>
            <a:r>
              <a:rPr lang="en-US" sz="3500" kern="1200" spc="-8">
                <a:solidFill>
                  <a:srgbClr val="FFFFFF"/>
                </a:solidFill>
                <a:latin typeface="+mj-lt"/>
                <a:ea typeface="+mj-ea"/>
                <a:cs typeface="+mj-cs"/>
              </a:rPr>
              <a:t>CONTENT</a:t>
            </a:r>
          </a:p>
        </p:txBody>
      </p:sp>
      <p:graphicFrame>
        <p:nvGraphicFramePr>
          <p:cNvPr id="5" name="object 3">
            <a:extLst>
              <a:ext uri="{FF2B5EF4-FFF2-40B4-BE49-F238E27FC236}">
                <a16:creationId xmlns:a16="http://schemas.microsoft.com/office/drawing/2014/main" id="{EEE84694-6623-A7E3-9BB4-78A604660ECF}"/>
              </a:ext>
            </a:extLst>
          </p:cNvPr>
          <p:cNvGraphicFramePr/>
          <p:nvPr>
            <p:extLst>
              <p:ext uri="{D42A27DB-BD31-4B8C-83A1-F6EECF244321}">
                <p14:modId xmlns:p14="http://schemas.microsoft.com/office/powerpoint/2010/main" val="1009660244"/>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bject 2"/>
          <p:cNvSpPr txBox="1">
            <a:spLocks noGrp="1"/>
          </p:cNvSpPr>
          <p:nvPr>
            <p:ph type="title"/>
          </p:nvPr>
        </p:nvSpPr>
        <p:spPr>
          <a:xfrm>
            <a:off x="836676" y="548640"/>
            <a:ext cx="7626096" cy="1179576"/>
          </a:xfrm>
          <a:prstGeom prst="rect">
            <a:avLst/>
          </a:prstGeom>
        </p:spPr>
        <p:txBody>
          <a:bodyPr vert="horz" lIns="91440" tIns="45720" rIns="91440" bIns="45720" rtlCol="0" anchor="ctr">
            <a:normAutofit/>
          </a:bodyPr>
          <a:lstStyle/>
          <a:p>
            <a:pPr marL="9525" algn="l" rtl="0">
              <a:lnSpc>
                <a:spcPct val="90000"/>
              </a:lnSpc>
              <a:spcBef>
                <a:spcPct val="0"/>
              </a:spcBef>
            </a:pPr>
            <a:r>
              <a:rPr lang="en-US" sz="3500" kern="1200" spc="-4">
                <a:solidFill>
                  <a:schemeClr val="tx1"/>
                </a:solidFill>
                <a:latin typeface="+mj-lt"/>
                <a:ea typeface="+mj-ea"/>
                <a:cs typeface="+mj-cs"/>
              </a:rPr>
              <a:t>INTRODUCTION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object 3"/>
          <p:cNvSpPr txBox="1"/>
          <p:nvPr/>
        </p:nvSpPr>
        <p:spPr>
          <a:xfrm>
            <a:off x="836676" y="2481943"/>
            <a:ext cx="7626096" cy="3695020"/>
          </a:xfrm>
          <a:prstGeom prst="rect">
            <a:avLst/>
          </a:prstGeom>
        </p:spPr>
        <p:txBody>
          <a:bodyPr vert="horz" lIns="91440" tIns="45720" rIns="91440" bIns="45720" rtlCol="0">
            <a:normAutofit/>
          </a:bodyPr>
          <a:lstStyle/>
          <a:p>
            <a:pPr marL="266224" marR="3810" indent="-228600">
              <a:lnSpc>
                <a:spcPct val="90000"/>
              </a:lnSpc>
              <a:spcBef>
                <a:spcPts val="75"/>
              </a:spcBef>
              <a:buFont typeface="Arial" panose="020B0604020202020204" pitchFamily="34" charset="0"/>
              <a:buChar char="•"/>
              <a:tabLst>
                <a:tab pos="266700" algn="l"/>
              </a:tabLst>
            </a:pPr>
            <a:r>
              <a:rPr lang="en-US" sz="1900" spc="30"/>
              <a:t>In </a:t>
            </a:r>
            <a:r>
              <a:rPr lang="en-US" sz="1900" spc="38"/>
              <a:t>New </a:t>
            </a:r>
            <a:r>
              <a:rPr lang="en-US" sz="1900" spc="11"/>
              <a:t>York </a:t>
            </a:r>
            <a:r>
              <a:rPr lang="en-US" sz="1900" spc="23"/>
              <a:t>City, </a:t>
            </a:r>
            <a:r>
              <a:rPr lang="en-US" sz="1900" spc="38"/>
              <a:t>due </a:t>
            </a:r>
            <a:r>
              <a:rPr lang="en-US" sz="1900" spc="23"/>
              <a:t>to </a:t>
            </a:r>
            <a:r>
              <a:rPr lang="en-US" sz="1900" spc="45"/>
              <a:t>traffic </a:t>
            </a:r>
            <a:r>
              <a:rPr lang="en-US" sz="1900" spc="53"/>
              <a:t>jams, </a:t>
            </a:r>
            <a:r>
              <a:rPr lang="en-US" sz="1900" spc="56"/>
              <a:t>construction </a:t>
            </a:r>
            <a:r>
              <a:rPr lang="en-US" sz="1900" spc="30"/>
              <a:t>or </a:t>
            </a:r>
            <a:r>
              <a:rPr lang="en-US" sz="1900" spc="41"/>
              <a:t>road  </a:t>
            </a:r>
            <a:r>
              <a:rPr lang="en-US" sz="1900" spc="34"/>
              <a:t>blockage </a:t>
            </a:r>
            <a:r>
              <a:rPr lang="en-US" sz="1900" spc="26"/>
              <a:t>etc. </a:t>
            </a:r>
            <a:r>
              <a:rPr lang="en-US" sz="1900" spc="34"/>
              <a:t>user will need </a:t>
            </a:r>
            <a:r>
              <a:rPr lang="en-US" sz="1900" spc="15"/>
              <a:t>to </a:t>
            </a:r>
            <a:r>
              <a:rPr lang="en-US" sz="1900" spc="30"/>
              <a:t>know </a:t>
            </a:r>
            <a:r>
              <a:rPr lang="en-US" sz="1900" spc="26"/>
              <a:t>how </a:t>
            </a:r>
            <a:r>
              <a:rPr lang="en-US" sz="1900" spc="34"/>
              <a:t>much </a:t>
            </a:r>
            <a:r>
              <a:rPr lang="en-US" sz="1900" spc="38"/>
              <a:t>time </a:t>
            </a:r>
            <a:r>
              <a:rPr lang="en-US" sz="1900" spc="23"/>
              <a:t>it </a:t>
            </a:r>
            <a:r>
              <a:rPr lang="en-US" sz="1900" spc="34"/>
              <a:t>will  </a:t>
            </a:r>
            <a:r>
              <a:rPr lang="en-US" sz="1900" spc="-23"/>
              <a:t>take </a:t>
            </a:r>
            <a:r>
              <a:rPr lang="en-US" sz="1900" spc="-11"/>
              <a:t>to </a:t>
            </a:r>
            <a:r>
              <a:rPr lang="en-US" sz="1900" spc="-8"/>
              <a:t>commute </a:t>
            </a:r>
            <a:r>
              <a:rPr lang="en-US" sz="1900" spc="-11"/>
              <a:t>from </a:t>
            </a:r>
            <a:r>
              <a:rPr lang="en-US" sz="1900" spc="-4"/>
              <a:t>one place </a:t>
            </a:r>
            <a:r>
              <a:rPr lang="en-US" sz="1900" spc="-11"/>
              <a:t>to</a:t>
            </a:r>
            <a:r>
              <a:rPr lang="en-US" sz="1900" spc="53"/>
              <a:t> </a:t>
            </a:r>
            <a:r>
              <a:rPr lang="en-US" sz="1900" spc="-34"/>
              <a:t>other.</a:t>
            </a:r>
            <a:endParaRPr lang="en-US" sz="1900"/>
          </a:p>
          <a:p>
            <a:pPr marL="266224" marR="3810" indent="-228600">
              <a:lnSpc>
                <a:spcPct val="90000"/>
              </a:lnSpc>
              <a:spcBef>
                <a:spcPts val="431"/>
              </a:spcBef>
              <a:buFont typeface="Arial" panose="020B0604020202020204" pitchFamily="34" charset="0"/>
              <a:buChar char="•"/>
              <a:tabLst>
                <a:tab pos="266700" algn="l"/>
              </a:tabLst>
            </a:pPr>
            <a:r>
              <a:rPr lang="en-US" sz="1900" spc="38"/>
              <a:t>Increasing </a:t>
            </a:r>
            <a:r>
              <a:rPr lang="en-US" sz="1900" spc="41"/>
              <a:t>popularity </a:t>
            </a:r>
            <a:r>
              <a:rPr lang="en-US" sz="1900" spc="23"/>
              <a:t>of </a:t>
            </a:r>
            <a:r>
              <a:rPr lang="en-US" sz="1900" spc="45"/>
              <a:t>app-based </a:t>
            </a:r>
            <a:r>
              <a:rPr lang="en-US" sz="1900" spc="26"/>
              <a:t>taxi </a:t>
            </a:r>
            <a:r>
              <a:rPr lang="en-US" sz="1900" spc="38"/>
              <a:t>such </a:t>
            </a:r>
            <a:r>
              <a:rPr lang="en-US" sz="1900" spc="26"/>
              <a:t>as </a:t>
            </a:r>
            <a:r>
              <a:rPr lang="en-US" sz="1900" spc="30"/>
              <a:t>ola </a:t>
            </a:r>
            <a:r>
              <a:rPr lang="en-US" sz="1900" spc="23"/>
              <a:t>or </a:t>
            </a:r>
            <a:r>
              <a:rPr lang="en-US" sz="1900" spc="38"/>
              <a:t>uber  </a:t>
            </a:r>
            <a:r>
              <a:rPr lang="en-US" sz="1900" spc="34"/>
              <a:t>and there </a:t>
            </a:r>
            <a:r>
              <a:rPr lang="en-US" sz="1900" spc="41"/>
              <a:t>competitive </a:t>
            </a:r>
            <a:r>
              <a:rPr lang="en-US" sz="1900" spc="45"/>
              <a:t>pricing </a:t>
            </a:r>
            <a:r>
              <a:rPr lang="en-US" sz="1900" spc="38"/>
              <a:t>levels made </a:t>
            </a:r>
            <a:r>
              <a:rPr lang="en-US" sz="1900" spc="41"/>
              <a:t>user </a:t>
            </a:r>
            <a:r>
              <a:rPr lang="en-US" sz="1900" spc="45"/>
              <a:t>decisive </a:t>
            </a:r>
            <a:r>
              <a:rPr lang="en-US" sz="1900" spc="19"/>
              <a:t>to  </a:t>
            </a:r>
            <a:r>
              <a:rPr lang="en-US" sz="1900" spc="-4"/>
              <a:t>choose based on trip pricing and</a:t>
            </a:r>
            <a:r>
              <a:rPr lang="en-US" sz="1900" spc="19"/>
              <a:t> </a:t>
            </a:r>
            <a:r>
              <a:rPr lang="en-US" sz="1900" spc="-11"/>
              <a:t>duration.</a:t>
            </a:r>
            <a:endParaRPr lang="en-US" sz="1900"/>
          </a:p>
          <a:p>
            <a:pPr marL="266224" marR="3810" indent="-228600">
              <a:lnSpc>
                <a:spcPct val="90000"/>
              </a:lnSpc>
              <a:spcBef>
                <a:spcPts val="431"/>
              </a:spcBef>
              <a:buFont typeface="Arial" panose="020B0604020202020204" pitchFamily="34" charset="0"/>
              <a:buChar char="•"/>
              <a:tabLst>
                <a:tab pos="266700" algn="l"/>
              </a:tabLst>
            </a:pPr>
            <a:r>
              <a:rPr lang="en-US" sz="1900" spc="-23"/>
              <a:t>Taxi </a:t>
            </a:r>
            <a:r>
              <a:rPr lang="en-US" sz="1900" spc="11"/>
              <a:t>Drivers </a:t>
            </a:r>
            <a:r>
              <a:rPr lang="en-US" sz="1900" spc="19"/>
              <a:t>also </a:t>
            </a:r>
            <a:r>
              <a:rPr lang="en-US" sz="1900" spc="4"/>
              <a:t>have to </a:t>
            </a:r>
            <a:r>
              <a:rPr lang="en-US" sz="1900" spc="19"/>
              <a:t>choose </a:t>
            </a:r>
            <a:r>
              <a:rPr lang="en-US" sz="1900" spc="11"/>
              <a:t>best </a:t>
            </a:r>
            <a:r>
              <a:rPr lang="en-US" sz="1900" spc="8"/>
              <a:t>route </a:t>
            </a:r>
            <a:r>
              <a:rPr lang="en-US" sz="1900" spc="15"/>
              <a:t>having </a:t>
            </a:r>
            <a:r>
              <a:rPr lang="en-US" sz="1900" spc="23"/>
              <a:t>lesser </a:t>
            </a:r>
            <a:r>
              <a:rPr lang="en-US" sz="1900" spc="19"/>
              <a:t>trip  </a:t>
            </a:r>
            <a:r>
              <a:rPr lang="en-US" sz="1900" spc="-4"/>
              <a:t>time.</a:t>
            </a:r>
            <a:endParaRPr lang="en-US" sz="1900"/>
          </a:p>
          <a:p>
            <a:pPr marL="266224" marR="3810" indent="-228600">
              <a:lnSpc>
                <a:spcPct val="90000"/>
              </a:lnSpc>
              <a:spcBef>
                <a:spcPts val="431"/>
              </a:spcBef>
              <a:buFont typeface="Arial" panose="020B0604020202020204" pitchFamily="34" charset="0"/>
              <a:buChar char="•"/>
              <a:tabLst>
                <a:tab pos="266700" algn="l"/>
              </a:tabLst>
            </a:pPr>
            <a:r>
              <a:rPr lang="en-US" sz="1900" spc="15"/>
              <a:t>So </a:t>
            </a:r>
            <a:r>
              <a:rPr lang="en-US" sz="1900" spc="11"/>
              <a:t>here </a:t>
            </a:r>
            <a:r>
              <a:rPr lang="en-US" sz="1900" spc="4"/>
              <a:t>we </a:t>
            </a:r>
            <a:r>
              <a:rPr lang="en-US" sz="1900" spc="19"/>
              <a:t>will </a:t>
            </a:r>
            <a:r>
              <a:rPr lang="en-US" sz="1900" spc="11"/>
              <a:t>be </a:t>
            </a:r>
            <a:r>
              <a:rPr lang="en-US" sz="1900" spc="23"/>
              <a:t>building </a:t>
            </a:r>
            <a:r>
              <a:rPr lang="en-US" sz="1900"/>
              <a:t>a </a:t>
            </a:r>
            <a:r>
              <a:rPr lang="en-US" sz="1900" spc="23"/>
              <a:t>model which will </a:t>
            </a:r>
            <a:r>
              <a:rPr lang="en-US" sz="1900" spc="15"/>
              <a:t>be </a:t>
            </a:r>
            <a:r>
              <a:rPr lang="en-US" sz="1900" spc="23"/>
              <a:t>predicting  </a:t>
            </a:r>
            <a:r>
              <a:rPr lang="en-US" sz="1900" spc="4"/>
              <a:t>the trip </a:t>
            </a:r>
            <a:r>
              <a:rPr lang="en-US" sz="1900" spc="-4"/>
              <a:t>duration </a:t>
            </a:r>
            <a:r>
              <a:rPr lang="en-US" sz="1900"/>
              <a:t>of </a:t>
            </a:r>
            <a:r>
              <a:rPr lang="en-US" sz="1900" spc="-4"/>
              <a:t>taxies </a:t>
            </a:r>
            <a:r>
              <a:rPr lang="en-US" sz="1900"/>
              <a:t>running in </a:t>
            </a:r>
            <a:r>
              <a:rPr lang="en-US" sz="1900" spc="-15"/>
              <a:t>NewYork. </a:t>
            </a:r>
            <a:r>
              <a:rPr lang="en-US" sz="1900" spc="4"/>
              <a:t>This </a:t>
            </a:r>
            <a:r>
              <a:rPr lang="en-US" sz="1900"/>
              <a:t>prediction  </a:t>
            </a:r>
            <a:r>
              <a:rPr lang="en-US" sz="1900" spc="23"/>
              <a:t>will help </a:t>
            </a:r>
            <a:r>
              <a:rPr lang="en-US" sz="1900" spc="19"/>
              <a:t>customers </a:t>
            </a:r>
            <a:r>
              <a:rPr lang="en-US" sz="1900" spc="8"/>
              <a:t>to </a:t>
            </a:r>
            <a:r>
              <a:rPr lang="en-US" sz="1900" spc="30"/>
              <a:t>select </a:t>
            </a:r>
            <a:r>
              <a:rPr lang="en-US" sz="1900" spc="23"/>
              <a:t>the </a:t>
            </a:r>
            <a:r>
              <a:rPr lang="en-US" sz="1900" spc="15"/>
              <a:t>taxi </a:t>
            </a:r>
            <a:r>
              <a:rPr lang="en-US" sz="1900" spc="26"/>
              <a:t>based </a:t>
            </a:r>
            <a:r>
              <a:rPr lang="en-US" sz="1900" spc="15"/>
              <a:t>on </a:t>
            </a:r>
            <a:r>
              <a:rPr lang="en-US" sz="1900" spc="26"/>
              <a:t>trip </a:t>
            </a:r>
            <a:r>
              <a:rPr lang="en-US" sz="1900" spc="23"/>
              <a:t>duration  </a:t>
            </a:r>
            <a:r>
              <a:rPr lang="en-US" sz="1900" spc="-4"/>
              <a:t>and </a:t>
            </a:r>
            <a:r>
              <a:rPr lang="en-US" sz="1900" spc="-8"/>
              <a:t>driver </a:t>
            </a:r>
            <a:r>
              <a:rPr lang="en-US" sz="1900" spc="-11"/>
              <a:t>to </a:t>
            </a:r>
            <a:r>
              <a:rPr lang="en-US" sz="1900" spc="-4"/>
              <a:t>select </a:t>
            </a:r>
            <a:r>
              <a:rPr lang="en-US" sz="1900" spc="-8"/>
              <a:t>optimum </a:t>
            </a:r>
            <a:r>
              <a:rPr lang="en-US" sz="1900" spc="-15"/>
              <a:t>route </a:t>
            </a:r>
            <a:r>
              <a:rPr lang="en-US" sz="1900" spc="-11"/>
              <a:t>to </a:t>
            </a:r>
            <a:r>
              <a:rPr lang="en-US" sz="1900" spc="-4"/>
              <a:t>their</a:t>
            </a:r>
            <a:r>
              <a:rPr lang="en-US" sz="1900" spc="75"/>
              <a:t> </a:t>
            </a:r>
            <a:r>
              <a:rPr lang="en-US" sz="1900" spc="-8"/>
              <a:t>destination.</a:t>
            </a:r>
            <a:endParaRPr lang="en-US" sz="1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278078"/>
            <a:ext cx="5181600" cy="625652"/>
          </a:xfrm>
          <a:prstGeom prst="rect">
            <a:avLst/>
          </a:prstGeom>
        </p:spPr>
        <p:txBody>
          <a:bodyPr vert="horz" wrap="square" lIns="0" tIns="10001" rIns="0" bIns="0" rtlCol="0">
            <a:spAutoFit/>
          </a:bodyPr>
          <a:lstStyle/>
          <a:p>
            <a:pPr marL="9525">
              <a:spcBef>
                <a:spcPts val="79"/>
              </a:spcBef>
            </a:pPr>
            <a:r>
              <a:rPr sz="4000" spc="-8" dirty="0"/>
              <a:t>PROBLEM</a:t>
            </a:r>
            <a:r>
              <a:rPr spc="-56" dirty="0"/>
              <a:t> </a:t>
            </a:r>
            <a:r>
              <a:rPr sz="4000" spc="-64" dirty="0"/>
              <a:t>STATEMENT</a:t>
            </a:r>
          </a:p>
        </p:txBody>
      </p:sp>
      <p:sp>
        <p:nvSpPr>
          <p:cNvPr id="6" name="TextBox 5">
            <a:extLst>
              <a:ext uri="{FF2B5EF4-FFF2-40B4-BE49-F238E27FC236}">
                <a16:creationId xmlns:a16="http://schemas.microsoft.com/office/drawing/2014/main" id="{EF315AAF-C5C7-5362-653E-0C319BEB96B8}"/>
              </a:ext>
            </a:extLst>
          </p:cNvPr>
          <p:cNvSpPr txBox="1"/>
          <p:nvPr/>
        </p:nvSpPr>
        <p:spPr>
          <a:xfrm>
            <a:off x="457200" y="1600200"/>
            <a:ext cx="8229600" cy="3913059"/>
          </a:xfrm>
          <a:prstGeom prst="rect">
            <a:avLst/>
          </a:prstGeom>
          <a:noFill/>
        </p:spPr>
        <p:txBody>
          <a:bodyPr wrap="square">
            <a:spAutoFit/>
          </a:bodyPr>
          <a:lstStyle/>
          <a:p>
            <a:pPr algn="just">
              <a:lnSpc>
                <a:spcPct val="150000"/>
              </a:lnSpc>
            </a:pPr>
            <a:r>
              <a:rPr lang="en-US" sz="2400" b="1" dirty="0">
                <a:latin typeface="-apple-system"/>
              </a:rPr>
              <a:t>We have t</a:t>
            </a:r>
            <a:r>
              <a:rPr lang="en-US" sz="2400" b="1" i="0" dirty="0">
                <a:effectLst/>
                <a:latin typeface="-apple-system"/>
              </a:rPr>
              <a:t>he dataset  Which is based on the 2016 NYC Yellow Cab trip record data made available in Big Query on the Google Cloud Platform. The data was originally published by the NYC Taxi and Limousine Commission (TLC). The data was sampled and cleaned for the purposes of this project. Based on individual trip attributes, </a:t>
            </a:r>
            <a:r>
              <a:rPr lang="en-US" sz="2400" b="1" dirty="0">
                <a:latin typeface="-apple-system"/>
              </a:rPr>
              <a:t>we </a:t>
            </a:r>
            <a:r>
              <a:rPr lang="en-US" sz="2400" b="1" i="0" dirty="0">
                <a:effectLst/>
                <a:latin typeface="-apple-system"/>
              </a:rPr>
              <a:t>should predict the duration of each trip in the test set.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378542"/>
            <a:ext cx="6980397" cy="625652"/>
          </a:xfrm>
          <a:prstGeom prst="rect">
            <a:avLst/>
          </a:prstGeom>
        </p:spPr>
        <p:txBody>
          <a:bodyPr vert="horz" wrap="square" lIns="0" tIns="10001" rIns="0" bIns="0" rtlCol="0">
            <a:spAutoFit/>
          </a:bodyPr>
          <a:lstStyle/>
          <a:p>
            <a:pPr marL="9525">
              <a:spcBef>
                <a:spcPts val="79"/>
              </a:spcBef>
            </a:pPr>
            <a:r>
              <a:rPr sz="4000" spc="-4" dirty="0"/>
              <a:t>TRIP </a:t>
            </a:r>
            <a:r>
              <a:rPr sz="4000" spc="-34" dirty="0"/>
              <a:t>DURATION </a:t>
            </a:r>
            <a:r>
              <a:rPr sz="4000" spc="-153" dirty="0"/>
              <a:t>DATA</a:t>
            </a:r>
            <a:r>
              <a:rPr sz="4000" spc="-8" dirty="0"/>
              <a:t> </a:t>
            </a:r>
            <a:r>
              <a:rPr sz="4000" spc="-45" dirty="0"/>
              <a:t>ANALYSIS</a:t>
            </a:r>
          </a:p>
        </p:txBody>
      </p:sp>
      <p:pic>
        <p:nvPicPr>
          <p:cNvPr id="8" name="Picture 7">
            <a:extLst>
              <a:ext uri="{FF2B5EF4-FFF2-40B4-BE49-F238E27FC236}">
                <a16:creationId xmlns:a16="http://schemas.microsoft.com/office/drawing/2014/main" id="{8DDFDD13-7A44-6A8A-35C2-C1821364E0D3}"/>
              </a:ext>
            </a:extLst>
          </p:cNvPr>
          <p:cNvPicPr>
            <a:picLocks noChangeAspect="1"/>
          </p:cNvPicPr>
          <p:nvPr/>
        </p:nvPicPr>
        <p:blipFill>
          <a:blip r:embed="rId2"/>
          <a:stretch>
            <a:fillRect/>
          </a:stretch>
        </p:blipFill>
        <p:spPr>
          <a:xfrm>
            <a:off x="152400" y="1371600"/>
            <a:ext cx="4038600" cy="5169694"/>
          </a:xfrm>
          <a:prstGeom prst="rect">
            <a:avLst/>
          </a:prstGeom>
        </p:spPr>
      </p:pic>
      <p:pic>
        <p:nvPicPr>
          <p:cNvPr id="9" name="Picture 8">
            <a:extLst>
              <a:ext uri="{FF2B5EF4-FFF2-40B4-BE49-F238E27FC236}">
                <a16:creationId xmlns:a16="http://schemas.microsoft.com/office/drawing/2014/main" id="{C6FABFB7-EB51-535E-EEDC-C7CD5C78D21D}"/>
              </a:ext>
            </a:extLst>
          </p:cNvPr>
          <p:cNvPicPr>
            <a:picLocks noChangeAspect="1"/>
          </p:cNvPicPr>
          <p:nvPr/>
        </p:nvPicPr>
        <p:blipFill>
          <a:blip r:embed="rId3"/>
          <a:stretch>
            <a:fillRect/>
          </a:stretch>
        </p:blipFill>
        <p:spPr>
          <a:xfrm>
            <a:off x="4498873" y="1636084"/>
            <a:ext cx="4114800" cy="5017294"/>
          </a:xfrm>
          <a:prstGeom prst="rect">
            <a:avLst/>
          </a:prstGeom>
        </p:spPr>
      </p:pic>
      <p:sp>
        <p:nvSpPr>
          <p:cNvPr id="5" name="TextBox 4">
            <a:extLst>
              <a:ext uri="{FF2B5EF4-FFF2-40B4-BE49-F238E27FC236}">
                <a16:creationId xmlns:a16="http://schemas.microsoft.com/office/drawing/2014/main" id="{85D75B78-BCDD-3850-7F1B-AE7E60420EEF}"/>
              </a:ext>
            </a:extLst>
          </p:cNvPr>
          <p:cNvSpPr txBox="1"/>
          <p:nvPr/>
        </p:nvSpPr>
        <p:spPr>
          <a:xfrm>
            <a:off x="457200" y="1066800"/>
            <a:ext cx="7848600" cy="1905000"/>
          </a:xfrm>
          <a:prstGeom prst="rect">
            <a:avLst/>
          </a:prstGeom>
          <a:noFill/>
        </p:spPr>
        <p:txBody>
          <a:bodyPr wrap="square" rtlCol="0">
            <a:spAutoFit/>
          </a:bodyPr>
          <a:lstStyle/>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bject 2"/>
          <p:cNvSpPr txBox="1">
            <a:spLocks noGrp="1"/>
          </p:cNvSpPr>
          <p:nvPr>
            <p:ph type="title"/>
          </p:nvPr>
        </p:nvSpPr>
        <p:spPr>
          <a:xfrm>
            <a:off x="836676" y="548640"/>
            <a:ext cx="7626096" cy="1179576"/>
          </a:xfrm>
          <a:prstGeom prst="rect">
            <a:avLst/>
          </a:prstGeom>
        </p:spPr>
        <p:txBody>
          <a:bodyPr vert="horz" lIns="91440" tIns="45720" rIns="91440" bIns="45720" rtlCol="0" anchor="ctr">
            <a:normAutofit/>
          </a:bodyPr>
          <a:lstStyle/>
          <a:p>
            <a:pPr marL="9525" algn="l" rtl="0">
              <a:lnSpc>
                <a:spcPct val="90000"/>
              </a:lnSpc>
              <a:spcBef>
                <a:spcPct val="0"/>
              </a:spcBef>
            </a:pPr>
            <a:r>
              <a:rPr lang="en-US" sz="3500" kern="1200" spc="-153">
                <a:solidFill>
                  <a:schemeClr val="tx1"/>
                </a:solidFill>
                <a:latin typeface="+mj-lt"/>
                <a:ea typeface="+mj-ea"/>
                <a:cs typeface="+mj-cs"/>
              </a:rPr>
              <a:t>DATA</a:t>
            </a:r>
            <a:r>
              <a:rPr lang="en-US" sz="3500" kern="1200" spc="-38">
                <a:solidFill>
                  <a:schemeClr val="tx1"/>
                </a:solidFill>
                <a:latin typeface="+mj-lt"/>
                <a:ea typeface="+mj-ea"/>
                <a:cs typeface="+mj-cs"/>
              </a:rPr>
              <a:t> </a:t>
            </a:r>
            <a:r>
              <a:rPr lang="en-US" sz="3500" kern="1200" spc="-15">
                <a:solidFill>
                  <a:schemeClr val="tx1"/>
                </a:solidFill>
                <a:latin typeface="+mj-lt"/>
                <a:ea typeface="+mj-ea"/>
                <a:cs typeface="+mj-cs"/>
              </a:rPr>
              <a:t>SUMMARY</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object 3"/>
          <p:cNvSpPr txBox="1"/>
          <p:nvPr/>
        </p:nvSpPr>
        <p:spPr>
          <a:xfrm>
            <a:off x="836676" y="2481943"/>
            <a:ext cx="7626096" cy="3695020"/>
          </a:xfrm>
          <a:prstGeom prst="rect">
            <a:avLst/>
          </a:prstGeom>
        </p:spPr>
        <p:txBody>
          <a:bodyPr vert="horz" lIns="91440" tIns="45720" rIns="91440" bIns="45720" rtlCol="0">
            <a:normAutofit/>
          </a:bodyPr>
          <a:lstStyle/>
          <a:p>
            <a:pPr marL="266700" indent="-228600">
              <a:lnSpc>
                <a:spcPct val="90000"/>
              </a:lnSpc>
              <a:spcBef>
                <a:spcPts val="79"/>
              </a:spcBef>
              <a:buFont typeface="Arial" panose="020B0604020202020204" pitchFamily="34" charset="0"/>
              <a:buChar char="•"/>
              <a:tabLst>
                <a:tab pos="266224" algn="l"/>
                <a:tab pos="266700" algn="l"/>
              </a:tabLst>
            </a:pPr>
            <a:r>
              <a:rPr lang="en-US" sz="1500" spc="-4"/>
              <a:t>id </a:t>
            </a:r>
            <a:r>
              <a:rPr lang="en-US" sz="1500"/>
              <a:t>- a </a:t>
            </a:r>
            <a:r>
              <a:rPr lang="en-US" sz="1500" spc="-4"/>
              <a:t>unique identifier </a:t>
            </a:r>
            <a:r>
              <a:rPr lang="en-US" sz="1500" spc="-15"/>
              <a:t>for </a:t>
            </a:r>
            <a:r>
              <a:rPr lang="en-US" sz="1500" spc="-4"/>
              <a:t>each</a:t>
            </a:r>
            <a:r>
              <a:rPr lang="en-US" sz="1500" spc="-23"/>
              <a:t> </a:t>
            </a:r>
            <a:r>
              <a:rPr lang="en-US" sz="1500" spc="-4"/>
              <a:t>trip</a:t>
            </a:r>
            <a:endParaRPr lang="en-US" sz="1500"/>
          </a:p>
          <a:p>
            <a:pPr marL="266700" indent="-228600">
              <a:lnSpc>
                <a:spcPct val="90000"/>
              </a:lnSpc>
              <a:buFont typeface="Arial" panose="020B0604020202020204" pitchFamily="34" charset="0"/>
              <a:buChar char="•"/>
              <a:tabLst>
                <a:tab pos="266224" algn="l"/>
                <a:tab pos="266700" algn="l"/>
              </a:tabLst>
            </a:pPr>
            <a:r>
              <a:rPr lang="en-US" sz="1500" spc="-4"/>
              <a:t>vendor_id </a:t>
            </a:r>
            <a:r>
              <a:rPr lang="en-US" sz="1500"/>
              <a:t>- a </a:t>
            </a:r>
            <a:r>
              <a:rPr lang="en-US" sz="1500" spc="-8"/>
              <a:t>code indicating </a:t>
            </a:r>
            <a:r>
              <a:rPr lang="en-US" sz="1500" spc="-4"/>
              <a:t>the </a:t>
            </a:r>
            <a:r>
              <a:rPr lang="en-US" sz="1500" spc="-8"/>
              <a:t>provider associated </a:t>
            </a:r>
            <a:r>
              <a:rPr lang="en-US" sz="1500" spc="-4"/>
              <a:t>with the trip</a:t>
            </a:r>
            <a:r>
              <a:rPr lang="en-US" sz="1500" spc="26"/>
              <a:t> </a:t>
            </a:r>
            <a:r>
              <a:rPr lang="en-US" sz="1500" spc="-15"/>
              <a:t>record</a:t>
            </a:r>
            <a:endParaRPr lang="en-US" sz="1500"/>
          </a:p>
          <a:p>
            <a:pPr marL="266700" indent="-228600">
              <a:lnSpc>
                <a:spcPct val="90000"/>
              </a:lnSpc>
              <a:buFont typeface="Arial" panose="020B0604020202020204" pitchFamily="34" charset="0"/>
              <a:buChar char="•"/>
              <a:tabLst>
                <a:tab pos="266224" algn="l"/>
                <a:tab pos="266700" algn="l"/>
              </a:tabLst>
            </a:pPr>
            <a:r>
              <a:rPr lang="en-US" sz="1500" spc="-8"/>
              <a:t>pickup_datetime </a:t>
            </a:r>
            <a:r>
              <a:rPr lang="en-US" sz="1500"/>
              <a:t>- </a:t>
            </a:r>
            <a:r>
              <a:rPr lang="en-US" sz="1500" spc="-11"/>
              <a:t>date </a:t>
            </a:r>
            <a:r>
              <a:rPr lang="en-US" sz="1500" spc="-4"/>
              <a:t>and time when the </a:t>
            </a:r>
            <a:r>
              <a:rPr lang="en-US" sz="1500" spc="-8"/>
              <a:t>meter was </a:t>
            </a:r>
            <a:r>
              <a:rPr lang="en-US" sz="1500" spc="-11"/>
              <a:t>engaged</a:t>
            </a:r>
            <a:endParaRPr lang="en-US" sz="1500"/>
          </a:p>
          <a:p>
            <a:pPr marL="266700" indent="-228600">
              <a:lnSpc>
                <a:spcPct val="90000"/>
              </a:lnSpc>
              <a:buFont typeface="Arial" panose="020B0604020202020204" pitchFamily="34" charset="0"/>
              <a:buChar char="•"/>
              <a:tabLst>
                <a:tab pos="266224" algn="l"/>
                <a:tab pos="266700" algn="l"/>
              </a:tabLst>
            </a:pPr>
            <a:r>
              <a:rPr lang="en-US" sz="1500" spc="-8"/>
              <a:t>dropoff_datetime </a:t>
            </a:r>
            <a:r>
              <a:rPr lang="en-US" sz="1500"/>
              <a:t>- </a:t>
            </a:r>
            <a:r>
              <a:rPr lang="en-US" sz="1500" spc="-11"/>
              <a:t>date </a:t>
            </a:r>
            <a:r>
              <a:rPr lang="en-US" sz="1500" spc="-4"/>
              <a:t>and time when the </a:t>
            </a:r>
            <a:r>
              <a:rPr lang="en-US" sz="1500" spc="-8"/>
              <a:t>meter was</a:t>
            </a:r>
            <a:r>
              <a:rPr lang="en-US" sz="1500" spc="-15"/>
              <a:t> </a:t>
            </a:r>
            <a:r>
              <a:rPr lang="en-US" sz="1500" spc="-8"/>
              <a:t>disengaged</a:t>
            </a:r>
          </a:p>
          <a:p>
            <a:pPr marL="9525" indent="-228600">
              <a:lnSpc>
                <a:spcPct val="90000"/>
              </a:lnSpc>
              <a:buFont typeface="Arial" panose="020B0604020202020204" pitchFamily="34" charset="0"/>
              <a:buChar char="•"/>
              <a:tabLst>
                <a:tab pos="266224" algn="l"/>
                <a:tab pos="266700" algn="l"/>
              </a:tabLst>
            </a:pPr>
            <a:endParaRPr lang="en-US" sz="1500"/>
          </a:p>
          <a:p>
            <a:pPr marL="266700" marR="3810" indent="-228600">
              <a:lnSpc>
                <a:spcPct val="90000"/>
              </a:lnSpc>
              <a:spcBef>
                <a:spcPts val="344"/>
              </a:spcBef>
              <a:buFont typeface="Arial" panose="020B0604020202020204" pitchFamily="34" charset="0"/>
              <a:buChar char="•"/>
              <a:tabLst>
                <a:tab pos="266224" algn="l"/>
                <a:tab pos="266700" algn="l"/>
              </a:tabLst>
            </a:pPr>
            <a:r>
              <a:rPr lang="en-US" sz="1500" spc="-8"/>
              <a:t>passenger_count </a:t>
            </a:r>
            <a:r>
              <a:rPr lang="en-US" sz="1500"/>
              <a:t>- </a:t>
            </a:r>
            <a:r>
              <a:rPr lang="en-US" sz="1500" spc="-4"/>
              <a:t>the number of </a:t>
            </a:r>
            <a:r>
              <a:rPr lang="en-US" sz="1500" spc="-8"/>
              <a:t>passengers </a:t>
            </a:r>
            <a:r>
              <a:rPr lang="en-US" sz="1500" spc="-4"/>
              <a:t>in the </a:t>
            </a:r>
            <a:r>
              <a:rPr lang="en-US" sz="1500" spc="-8"/>
              <a:t>vehicle (driver</a:t>
            </a:r>
          </a:p>
          <a:p>
            <a:pPr marL="266700" marR="3810" indent="-228600">
              <a:lnSpc>
                <a:spcPct val="90000"/>
              </a:lnSpc>
              <a:spcBef>
                <a:spcPts val="344"/>
              </a:spcBef>
              <a:buFont typeface="Arial" panose="020B0604020202020204" pitchFamily="34" charset="0"/>
              <a:buChar char="•"/>
              <a:tabLst>
                <a:tab pos="266224" algn="l"/>
                <a:tab pos="266700" algn="l"/>
              </a:tabLst>
            </a:pPr>
            <a:endParaRPr lang="en-US" sz="1500" spc="-8"/>
          </a:p>
          <a:p>
            <a:pPr marL="9525" marR="3810" indent="-228600">
              <a:lnSpc>
                <a:spcPct val="90000"/>
              </a:lnSpc>
              <a:spcBef>
                <a:spcPts val="344"/>
              </a:spcBef>
              <a:buFont typeface="Arial" panose="020B0604020202020204" pitchFamily="34" charset="0"/>
              <a:buChar char="•"/>
              <a:tabLst>
                <a:tab pos="266224" algn="l"/>
                <a:tab pos="266700" algn="l"/>
              </a:tabLst>
            </a:pPr>
            <a:r>
              <a:rPr lang="en-US" sz="1500" spc="-8"/>
              <a:t> </a:t>
            </a:r>
            <a:r>
              <a:rPr lang="en-US" sz="1500" spc="-11"/>
              <a:t>entered  </a:t>
            </a:r>
            <a:r>
              <a:rPr lang="en-US" sz="1500" spc="-8"/>
              <a:t>value)</a:t>
            </a:r>
            <a:endParaRPr lang="en-US" sz="1500"/>
          </a:p>
          <a:p>
            <a:pPr marL="266700" indent="-228600">
              <a:lnSpc>
                <a:spcPct val="90000"/>
              </a:lnSpc>
              <a:spcBef>
                <a:spcPts val="15"/>
              </a:spcBef>
              <a:buFont typeface="Arial" panose="020B0604020202020204" pitchFamily="34" charset="0"/>
              <a:buChar char="•"/>
              <a:tabLst>
                <a:tab pos="266224" algn="l"/>
                <a:tab pos="266700" algn="l"/>
              </a:tabLst>
            </a:pPr>
            <a:r>
              <a:rPr lang="en-US" sz="1500" spc="-4"/>
              <a:t>pickup_longitude </a:t>
            </a:r>
            <a:r>
              <a:rPr lang="en-US" sz="1500"/>
              <a:t>- </a:t>
            </a:r>
            <a:r>
              <a:rPr lang="en-US" sz="1500" spc="-4"/>
              <a:t>the longitude </a:t>
            </a:r>
            <a:r>
              <a:rPr lang="en-US" sz="1500" spc="-8"/>
              <a:t>where </a:t>
            </a:r>
            <a:r>
              <a:rPr lang="en-US" sz="1500" spc="-4"/>
              <a:t>the </a:t>
            </a:r>
            <a:r>
              <a:rPr lang="en-US" sz="1500" spc="-8"/>
              <a:t>meter was</a:t>
            </a:r>
            <a:r>
              <a:rPr lang="en-US" sz="1500" spc="-11"/>
              <a:t> engaged</a:t>
            </a:r>
            <a:endParaRPr lang="en-US" sz="1500"/>
          </a:p>
          <a:p>
            <a:pPr marL="266700" indent="-228600">
              <a:lnSpc>
                <a:spcPct val="90000"/>
              </a:lnSpc>
              <a:buFont typeface="Arial" panose="020B0604020202020204" pitchFamily="34" charset="0"/>
              <a:buChar char="•"/>
              <a:tabLst>
                <a:tab pos="266224" algn="l"/>
                <a:tab pos="266700" algn="l"/>
              </a:tabLst>
            </a:pPr>
            <a:r>
              <a:rPr lang="en-US" sz="1500" spc="-8"/>
              <a:t>pickup_latitude </a:t>
            </a:r>
            <a:r>
              <a:rPr lang="en-US" sz="1500"/>
              <a:t>- </a:t>
            </a:r>
            <a:r>
              <a:rPr lang="en-US" sz="1500" spc="-4"/>
              <a:t>the latitude </a:t>
            </a:r>
            <a:r>
              <a:rPr lang="en-US" sz="1500" spc="-8"/>
              <a:t>where </a:t>
            </a:r>
            <a:r>
              <a:rPr lang="en-US" sz="1500" spc="-4"/>
              <a:t>the </a:t>
            </a:r>
            <a:r>
              <a:rPr lang="en-US" sz="1500" spc="-8"/>
              <a:t>meter was</a:t>
            </a:r>
            <a:r>
              <a:rPr lang="en-US" sz="1500" spc="-4"/>
              <a:t> </a:t>
            </a:r>
            <a:r>
              <a:rPr lang="en-US" sz="1500" spc="-11"/>
              <a:t>engaged</a:t>
            </a:r>
            <a:endParaRPr lang="en-US" sz="1500"/>
          </a:p>
          <a:p>
            <a:pPr marL="266700" indent="-228600">
              <a:lnSpc>
                <a:spcPct val="90000"/>
              </a:lnSpc>
              <a:buFont typeface="Arial" panose="020B0604020202020204" pitchFamily="34" charset="0"/>
              <a:buChar char="•"/>
              <a:tabLst>
                <a:tab pos="266224" algn="l"/>
                <a:tab pos="266700" algn="l"/>
              </a:tabLst>
            </a:pPr>
            <a:r>
              <a:rPr lang="en-US" sz="1500" spc="-8"/>
              <a:t>dropoff_longitude </a:t>
            </a:r>
            <a:r>
              <a:rPr lang="en-US" sz="1500"/>
              <a:t>- </a:t>
            </a:r>
            <a:r>
              <a:rPr lang="en-US" sz="1500" spc="-4"/>
              <a:t>the longitude </a:t>
            </a:r>
            <a:r>
              <a:rPr lang="en-US" sz="1500" spc="-8"/>
              <a:t>where </a:t>
            </a:r>
            <a:r>
              <a:rPr lang="en-US" sz="1500" spc="-4"/>
              <a:t>the </a:t>
            </a:r>
            <a:r>
              <a:rPr lang="en-US" sz="1500" spc="-8"/>
              <a:t>meter was</a:t>
            </a:r>
            <a:r>
              <a:rPr lang="en-US" sz="1500" spc="8"/>
              <a:t> </a:t>
            </a:r>
            <a:r>
              <a:rPr lang="en-US" sz="1500" spc="-8"/>
              <a:t>disengaged</a:t>
            </a:r>
            <a:endParaRPr lang="en-US" sz="1500"/>
          </a:p>
          <a:p>
            <a:pPr marL="266700" indent="-228600">
              <a:lnSpc>
                <a:spcPct val="90000"/>
              </a:lnSpc>
              <a:buFont typeface="Arial" panose="020B0604020202020204" pitchFamily="34" charset="0"/>
              <a:buChar char="•"/>
              <a:tabLst>
                <a:tab pos="266224" algn="l"/>
                <a:tab pos="266700" algn="l"/>
              </a:tabLst>
            </a:pPr>
            <a:r>
              <a:rPr lang="en-US" sz="1500" spc="-8"/>
              <a:t>dropoff_latitude </a:t>
            </a:r>
            <a:r>
              <a:rPr lang="en-US" sz="1500"/>
              <a:t>- </a:t>
            </a:r>
            <a:r>
              <a:rPr lang="en-US" sz="1500" spc="-4"/>
              <a:t>the latitude </a:t>
            </a:r>
            <a:r>
              <a:rPr lang="en-US" sz="1500" spc="-8"/>
              <a:t>where </a:t>
            </a:r>
            <a:r>
              <a:rPr lang="en-US" sz="1500" spc="-4"/>
              <a:t>the </a:t>
            </a:r>
            <a:r>
              <a:rPr lang="en-US" sz="1500" spc="-8"/>
              <a:t>meter was disengaged</a:t>
            </a:r>
            <a:endParaRPr lang="en-US" sz="1500"/>
          </a:p>
          <a:p>
            <a:pPr marL="266700" marR="122873" indent="-228600">
              <a:lnSpc>
                <a:spcPct val="90000"/>
              </a:lnSpc>
              <a:spcBef>
                <a:spcPts val="360"/>
              </a:spcBef>
              <a:buFont typeface="Arial" panose="020B0604020202020204" pitchFamily="34" charset="0"/>
              <a:buChar char="•"/>
              <a:tabLst>
                <a:tab pos="266224" algn="l"/>
                <a:tab pos="266700" algn="l"/>
              </a:tabLst>
            </a:pPr>
            <a:r>
              <a:rPr lang="en-US" sz="1500" spc="-8"/>
              <a:t>store_and_fwd_flag </a:t>
            </a:r>
            <a:r>
              <a:rPr lang="en-US" sz="1500"/>
              <a:t>- </a:t>
            </a:r>
            <a:r>
              <a:rPr lang="en-US" sz="1500" spc="-4"/>
              <a:t>This flag </a:t>
            </a:r>
            <a:r>
              <a:rPr lang="en-US" sz="1500" spc="-8"/>
              <a:t>indicates </a:t>
            </a:r>
            <a:r>
              <a:rPr lang="en-US" sz="1500" spc="-4"/>
              <a:t>whether the trip </a:t>
            </a:r>
            <a:r>
              <a:rPr lang="en-US" sz="1500" spc="-15"/>
              <a:t>record </a:t>
            </a:r>
            <a:r>
              <a:rPr lang="en-US" sz="1500" spc="-8"/>
              <a:t>was </a:t>
            </a:r>
            <a:r>
              <a:rPr lang="en-US" sz="1500" spc="-4"/>
              <a:t>held  in </a:t>
            </a:r>
            <a:r>
              <a:rPr lang="en-US" sz="1500" spc="-8"/>
              <a:t>vehicle </a:t>
            </a:r>
            <a:r>
              <a:rPr lang="en-US" sz="1500" spc="-4"/>
              <a:t>memory </a:t>
            </a:r>
            <a:r>
              <a:rPr lang="en-US" sz="1500" spc="-15"/>
              <a:t>before </a:t>
            </a:r>
            <a:r>
              <a:rPr lang="en-US" sz="1500" spc="-4"/>
              <a:t>sending </a:t>
            </a:r>
            <a:r>
              <a:rPr lang="en-US" sz="1500" spc="-11"/>
              <a:t>to </a:t>
            </a:r>
            <a:r>
              <a:rPr lang="en-US" sz="1500" spc="-4"/>
              <a:t>the </a:t>
            </a:r>
            <a:r>
              <a:rPr lang="en-US" sz="1500" spc="-8"/>
              <a:t>vendor </a:t>
            </a:r>
            <a:r>
              <a:rPr lang="en-US" sz="1500" spc="-4"/>
              <a:t>because the </a:t>
            </a:r>
            <a:r>
              <a:rPr lang="en-US" sz="1500" spc="-8"/>
              <a:t>vehicle </a:t>
            </a:r>
            <a:r>
              <a:rPr lang="en-US" sz="1500" spc="-4"/>
              <a:t>did  not </a:t>
            </a:r>
            <a:r>
              <a:rPr lang="en-US" sz="1500" spc="-15"/>
              <a:t>have </a:t>
            </a:r>
            <a:r>
              <a:rPr lang="en-US" sz="1500"/>
              <a:t>a </a:t>
            </a:r>
            <a:r>
              <a:rPr lang="en-US" sz="1500" spc="-4"/>
              <a:t>connection </a:t>
            </a:r>
            <a:r>
              <a:rPr lang="en-US" sz="1500" spc="-11"/>
              <a:t>to </a:t>
            </a:r>
            <a:r>
              <a:rPr lang="en-US" sz="1500" spc="-4"/>
              <a:t>the server </a:t>
            </a:r>
            <a:r>
              <a:rPr lang="en-US" sz="1500"/>
              <a:t>- </a:t>
            </a:r>
            <a:r>
              <a:rPr lang="en-US" sz="1500" spc="-11"/>
              <a:t>Y=store </a:t>
            </a:r>
            <a:r>
              <a:rPr lang="en-US" sz="1500" spc="-4"/>
              <a:t>and </a:t>
            </a:r>
            <a:r>
              <a:rPr lang="en-US" sz="1500" spc="-11"/>
              <a:t>forward; </a:t>
            </a:r>
            <a:r>
              <a:rPr lang="en-US" sz="1500" spc="-4"/>
              <a:t>N=not </a:t>
            </a:r>
            <a:r>
              <a:rPr lang="en-US" sz="1500"/>
              <a:t>a </a:t>
            </a:r>
            <a:r>
              <a:rPr lang="en-US" sz="1500" spc="-15"/>
              <a:t>store  </a:t>
            </a:r>
            <a:r>
              <a:rPr lang="en-US" sz="1500" spc="-4"/>
              <a:t>and </a:t>
            </a:r>
            <a:r>
              <a:rPr lang="en-US" sz="1500" spc="-11"/>
              <a:t>forward</a:t>
            </a:r>
            <a:r>
              <a:rPr lang="en-US" sz="1500" spc="-15"/>
              <a:t> </a:t>
            </a:r>
            <a:r>
              <a:rPr lang="en-US" sz="1500" spc="-4"/>
              <a:t>trip</a:t>
            </a:r>
            <a:endParaRPr lang="en-US" sz="1500"/>
          </a:p>
          <a:p>
            <a:pPr marL="266700" indent="-228600">
              <a:lnSpc>
                <a:spcPct val="90000"/>
              </a:lnSpc>
              <a:buFont typeface="Arial" panose="020B0604020202020204" pitchFamily="34" charset="0"/>
              <a:buChar char="•"/>
              <a:tabLst>
                <a:tab pos="266224" algn="l"/>
                <a:tab pos="266700" algn="l"/>
              </a:tabLst>
            </a:pPr>
            <a:r>
              <a:rPr lang="en-US" sz="1500" spc="-8"/>
              <a:t>trip_duration </a:t>
            </a:r>
            <a:r>
              <a:rPr lang="en-US" sz="1500"/>
              <a:t>- </a:t>
            </a:r>
            <a:r>
              <a:rPr lang="en-US" sz="1500" spc="-11"/>
              <a:t>duration </a:t>
            </a:r>
            <a:r>
              <a:rPr lang="en-US" sz="1500" spc="-4"/>
              <a:t>of the trip in</a:t>
            </a:r>
            <a:r>
              <a:rPr lang="en-US" sz="1500" spc="-15"/>
              <a:t> </a:t>
            </a:r>
            <a:r>
              <a:rPr lang="en-US" sz="1500" spc="-4"/>
              <a:t>seconds</a:t>
            </a:r>
            <a:endParaRPr lang="en-US" sz="15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7711" y="221673"/>
            <a:ext cx="6288577"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bject 2">
            <a:extLst>
              <a:ext uri="{FF2B5EF4-FFF2-40B4-BE49-F238E27FC236}">
                <a16:creationId xmlns:a16="http://schemas.microsoft.com/office/drawing/2014/main" id="{C3AD2B3C-5A82-1958-C4A9-CFDA41F5D017}"/>
              </a:ext>
            </a:extLst>
          </p:cNvPr>
          <p:cNvSpPr txBox="1">
            <a:spLocks noGrp="1"/>
          </p:cNvSpPr>
          <p:nvPr>
            <p:ph type="title"/>
          </p:nvPr>
        </p:nvSpPr>
        <p:spPr>
          <a:xfrm>
            <a:off x="1577340" y="310896"/>
            <a:ext cx="5987034" cy="868680"/>
          </a:xfrm>
          <a:prstGeom prst="rect">
            <a:avLst/>
          </a:prstGeom>
        </p:spPr>
        <p:txBody>
          <a:bodyPr vert="horz" lIns="91440" tIns="45720" rIns="91440" bIns="45720" rtlCol="0" anchor="ctr">
            <a:normAutofit/>
          </a:bodyPr>
          <a:lstStyle/>
          <a:p>
            <a:pPr marL="9525" algn="ctr" rtl="0">
              <a:lnSpc>
                <a:spcPct val="90000"/>
              </a:lnSpc>
              <a:spcBef>
                <a:spcPct val="0"/>
              </a:spcBef>
            </a:pPr>
            <a:r>
              <a:rPr lang="en-US" sz="3500" kern="1200" spc="-4">
                <a:solidFill>
                  <a:schemeClr val="tx1"/>
                </a:solidFill>
                <a:latin typeface="+mj-lt"/>
                <a:ea typeface="+mj-ea"/>
                <a:cs typeface="+mj-cs"/>
              </a:rPr>
              <a:t>TRIP </a:t>
            </a:r>
            <a:r>
              <a:rPr lang="en-US" sz="3500" kern="1200" spc="-34">
                <a:solidFill>
                  <a:schemeClr val="tx1"/>
                </a:solidFill>
                <a:latin typeface="+mj-lt"/>
                <a:ea typeface="+mj-ea"/>
                <a:cs typeface="+mj-cs"/>
              </a:rPr>
              <a:t>DURATION </a:t>
            </a:r>
            <a:r>
              <a:rPr lang="en-US" sz="3500" kern="1200" spc="-153">
                <a:solidFill>
                  <a:schemeClr val="tx1"/>
                </a:solidFill>
                <a:latin typeface="+mj-lt"/>
                <a:ea typeface="+mj-ea"/>
                <a:cs typeface="+mj-cs"/>
              </a:rPr>
              <a:t>DATA</a:t>
            </a:r>
            <a:r>
              <a:rPr lang="en-US" sz="3500" kern="1200" spc="-8">
                <a:solidFill>
                  <a:schemeClr val="tx1"/>
                </a:solidFill>
                <a:latin typeface="+mj-lt"/>
                <a:ea typeface="+mj-ea"/>
                <a:cs typeface="+mj-cs"/>
              </a:rPr>
              <a:t> </a:t>
            </a:r>
            <a:r>
              <a:rPr lang="en-US" sz="3500" kern="1200" spc="-45">
                <a:solidFill>
                  <a:schemeClr val="tx1"/>
                </a:solidFill>
                <a:latin typeface="+mj-lt"/>
                <a:ea typeface="+mj-ea"/>
                <a:cs typeface="+mj-cs"/>
              </a:rPr>
              <a:t>ANALYSIS</a:t>
            </a:r>
          </a:p>
        </p:txBody>
      </p:sp>
      <p:sp>
        <p:nvSpPr>
          <p:cNvPr id="41" name="Rectangle: Rounded Corners 40">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2332" y="1211407"/>
            <a:ext cx="5419335"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2" name="TextBox 1">
            <a:extLst>
              <a:ext uri="{FF2B5EF4-FFF2-40B4-BE49-F238E27FC236}">
                <a16:creationId xmlns:a16="http://schemas.microsoft.com/office/drawing/2014/main" id="{6BC27B73-0A1F-847F-FC14-F4AFF41D1CA0}"/>
              </a:ext>
            </a:extLst>
          </p:cNvPr>
          <p:cNvSpPr txBox="1"/>
          <p:nvPr/>
        </p:nvSpPr>
        <p:spPr>
          <a:xfrm>
            <a:off x="1961388" y="1261872"/>
            <a:ext cx="5218938" cy="603504"/>
          </a:xfrm>
          <a:prstGeom prst="rect">
            <a:avLst/>
          </a:prstGeom>
        </p:spPr>
        <p:txBody>
          <a:bodyPr vert="horz" lIns="91440" tIns="45720" rIns="91440" bIns="45720" rtlCol="0" anchor="ctr">
            <a:normAutofit/>
          </a:bodyPr>
          <a:lstStyle/>
          <a:p>
            <a:pPr algn="ctr">
              <a:lnSpc>
                <a:spcPct val="90000"/>
              </a:lnSpc>
              <a:spcBef>
                <a:spcPts val="1000"/>
              </a:spcBef>
            </a:pPr>
            <a:r>
              <a:rPr lang="en-US" sz="1700" kern="1200">
                <a:solidFill>
                  <a:schemeClr val="bg1"/>
                </a:solidFill>
                <a:latin typeface="+mn-lt"/>
                <a:ea typeface="+mn-ea"/>
                <a:cs typeface="+mn-cs"/>
              </a:rPr>
              <a:t>From the figure above we can conclude that most of the trip are general for 10 min to 1 hour.</a:t>
            </a:r>
          </a:p>
        </p:txBody>
      </p:sp>
      <p:pic>
        <p:nvPicPr>
          <p:cNvPr id="29" name="Picture 28">
            <a:extLst>
              <a:ext uri="{FF2B5EF4-FFF2-40B4-BE49-F238E27FC236}">
                <a16:creationId xmlns:a16="http://schemas.microsoft.com/office/drawing/2014/main" id="{CB09CB94-0D62-018E-FC2C-FBB419E50743}"/>
              </a:ext>
            </a:extLst>
          </p:cNvPr>
          <p:cNvPicPr>
            <a:picLocks noChangeAspect="1"/>
          </p:cNvPicPr>
          <p:nvPr/>
        </p:nvPicPr>
        <p:blipFill>
          <a:blip r:embed="rId2"/>
          <a:srcRect r="31099" b="-3"/>
          <a:stretch/>
        </p:blipFill>
        <p:spPr>
          <a:xfrm>
            <a:off x="314872" y="2128345"/>
            <a:ext cx="4183380" cy="4083269"/>
          </a:xfrm>
          <a:prstGeom prst="rect">
            <a:avLst/>
          </a:prstGeom>
        </p:spPr>
      </p:pic>
      <p:pic>
        <p:nvPicPr>
          <p:cNvPr id="31" name="Picture 30">
            <a:extLst>
              <a:ext uri="{FF2B5EF4-FFF2-40B4-BE49-F238E27FC236}">
                <a16:creationId xmlns:a16="http://schemas.microsoft.com/office/drawing/2014/main" id="{2214E32D-C855-BA5C-5959-D3C4C1C22277}"/>
              </a:ext>
            </a:extLst>
          </p:cNvPr>
          <p:cNvPicPr>
            <a:picLocks noChangeAspect="1"/>
          </p:cNvPicPr>
          <p:nvPr/>
        </p:nvPicPr>
        <p:blipFill>
          <a:blip r:embed="rId3"/>
          <a:srcRect l="5584" r="28644" b="-1"/>
          <a:stretch/>
        </p:blipFill>
        <p:spPr>
          <a:xfrm>
            <a:off x="4645749" y="2128367"/>
            <a:ext cx="4183380" cy="40866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2214" y="191262"/>
            <a:ext cx="5669518" cy="1241205"/>
          </a:xfrm>
          <a:prstGeom prst="rect">
            <a:avLst/>
          </a:prstGeom>
        </p:spPr>
        <p:txBody>
          <a:bodyPr vert="horz" wrap="square" lIns="0" tIns="10001" rIns="0" bIns="0" rtlCol="0">
            <a:spAutoFit/>
          </a:bodyPr>
          <a:lstStyle/>
          <a:p>
            <a:pPr marL="9525">
              <a:spcBef>
                <a:spcPts val="79"/>
              </a:spcBef>
            </a:pPr>
            <a:r>
              <a:rPr lang="en-IN" sz="4000" spc="-11" dirty="0"/>
              <a:t>Distribution of Pickup Latitude and longitude</a:t>
            </a:r>
            <a:endParaRPr sz="4000" spc="-8" dirty="0"/>
          </a:p>
        </p:txBody>
      </p:sp>
      <p:pic>
        <p:nvPicPr>
          <p:cNvPr id="8" name="Picture 7">
            <a:extLst>
              <a:ext uri="{FF2B5EF4-FFF2-40B4-BE49-F238E27FC236}">
                <a16:creationId xmlns:a16="http://schemas.microsoft.com/office/drawing/2014/main" id="{D8C487DC-0DA3-C495-BC97-CC6B0DDF5CF1}"/>
              </a:ext>
            </a:extLst>
          </p:cNvPr>
          <p:cNvPicPr>
            <a:picLocks noChangeAspect="1"/>
          </p:cNvPicPr>
          <p:nvPr/>
        </p:nvPicPr>
        <p:blipFill>
          <a:blip r:embed="rId2"/>
          <a:stretch>
            <a:fillRect/>
          </a:stretch>
        </p:blipFill>
        <p:spPr>
          <a:xfrm>
            <a:off x="685800" y="1371600"/>
            <a:ext cx="8102346" cy="490442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76318"/>
            <a:ext cx="5090636" cy="1241205"/>
          </a:xfrm>
          <a:prstGeom prst="rect">
            <a:avLst/>
          </a:prstGeom>
        </p:spPr>
        <p:txBody>
          <a:bodyPr vert="horz" wrap="square" lIns="0" tIns="10001" rIns="0" bIns="0" rtlCol="0">
            <a:spAutoFit/>
          </a:bodyPr>
          <a:lstStyle/>
          <a:p>
            <a:pPr marL="9525">
              <a:spcBef>
                <a:spcPts val="79"/>
              </a:spcBef>
            </a:pPr>
            <a:r>
              <a:rPr lang="en-IN" sz="4000" spc="-11" dirty="0"/>
              <a:t>Distribution of Dropoff Latitude and longitude</a:t>
            </a:r>
            <a:endParaRPr sz="4000" spc="-8" dirty="0"/>
          </a:p>
        </p:txBody>
      </p:sp>
      <p:pic>
        <p:nvPicPr>
          <p:cNvPr id="5" name="Picture 4">
            <a:extLst>
              <a:ext uri="{FF2B5EF4-FFF2-40B4-BE49-F238E27FC236}">
                <a16:creationId xmlns:a16="http://schemas.microsoft.com/office/drawing/2014/main" id="{F51142FB-C0CD-F093-A95B-887E4C082865}"/>
              </a:ext>
            </a:extLst>
          </p:cNvPr>
          <p:cNvPicPr>
            <a:picLocks noChangeAspect="1"/>
          </p:cNvPicPr>
          <p:nvPr/>
        </p:nvPicPr>
        <p:blipFill>
          <a:blip r:embed="rId2"/>
          <a:stretch>
            <a:fillRect/>
          </a:stretch>
        </p:blipFill>
        <p:spPr>
          <a:xfrm>
            <a:off x="342049" y="1295400"/>
            <a:ext cx="8446096" cy="4750928"/>
          </a:xfrm>
          <a:prstGeom prst="rect">
            <a:avLst/>
          </a:prstGeom>
        </p:spPr>
      </p:pic>
    </p:spTree>
    <p:extLst>
      <p:ext uri="{BB962C8B-B14F-4D97-AF65-F5344CB8AC3E}">
        <p14:creationId xmlns:p14="http://schemas.microsoft.com/office/powerpoint/2010/main" val="1190023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1010</TotalTime>
  <Words>895</Words>
  <Application>Microsoft Office PowerPoint</Application>
  <PresentationFormat>On-screen Show (4:3)</PresentationFormat>
  <Paragraphs>127</Paragraphs>
  <Slides>19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-apple-system</vt:lpstr>
      <vt:lpstr>Arial</vt:lpstr>
      <vt:lpstr>Avenir Next LT Pro</vt:lpstr>
      <vt:lpstr>Calibri</vt:lpstr>
      <vt:lpstr>Carlito</vt:lpstr>
      <vt:lpstr>droid sans</vt:lpstr>
      <vt:lpstr>Lato</vt:lpstr>
      <vt:lpstr>Roboto</vt:lpstr>
      <vt:lpstr>Office Theme</vt:lpstr>
      <vt:lpstr>NYC TAXI TRIP TIME PREDICTION</vt:lpstr>
      <vt:lpstr>CONTENT</vt:lpstr>
      <vt:lpstr>INTRODUCTION</vt:lpstr>
      <vt:lpstr>PROBLEM STATEMENT</vt:lpstr>
      <vt:lpstr>TRIP DURATION DATA ANALYSIS</vt:lpstr>
      <vt:lpstr>DATA SUMMARY</vt:lpstr>
      <vt:lpstr>TRIP DURATION DATA ANALYSIS</vt:lpstr>
      <vt:lpstr>Distribution of Pickup Latitude and longitude</vt:lpstr>
      <vt:lpstr>Distribution of Dropoff Latitude and longitude</vt:lpstr>
      <vt:lpstr>Number of Pickups and  Drop-offs with in a Week</vt:lpstr>
      <vt:lpstr>Number of Pickups and  Drop-offs with in a Day</vt:lpstr>
      <vt:lpstr>BASIC EXPLORATION</vt:lpstr>
      <vt:lpstr>Relation Between Trip duration and Distance</vt:lpstr>
      <vt:lpstr>Correlation Heatmap</vt:lpstr>
      <vt:lpstr>Linear Regression</vt:lpstr>
      <vt:lpstr>Homoscedasticity check</vt:lpstr>
      <vt:lpstr>Feature Importance </vt:lpstr>
      <vt:lpstr>Final Metrics 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2 NYC TAXI TRIP TIME PREDICTION</dc:title>
  <cp:lastModifiedBy>rayavarapulakshmisoumya@gmail.com</cp:lastModifiedBy>
  <cp:revision>8</cp:revision>
  <dcterms:created xsi:type="dcterms:W3CDTF">2022-07-04T18:42:35Z</dcterms:created>
  <dcterms:modified xsi:type="dcterms:W3CDTF">2024-09-18T14:29:48Z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2021-08-07T00:00:00Z</vt:filetime>
  </property>
  <property fmtid="{D5CDD505-2E9C-101B-9397-08002B2CF9AE}" pid="3" name="Creator">
    <vt:lpwstr>WPS Presentation</vt:lpwstr>
  </property>
  <property fmtid="{D5CDD505-2E9C-101B-9397-08002B2CF9AE}" pid="4" name="LastSaved">
    <vt:filetime>2022-07-04T00:00:00Z</vt:filetime>
  </property>
</Properties>
</file>